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Lst>
  <p:sldSz cy="5143500" cx="9144000"/>
  <p:notesSz cx="6858000" cy="9144000"/>
  <p:embeddedFontLst>
    <p:embeddedFont>
      <p:font typeface="Didact Gothic"/>
      <p:regular r:id="rId92"/>
    </p:embeddedFont>
    <p:embeddedFont>
      <p:font typeface="Helvetica Neue"/>
      <p:regular r:id="rId93"/>
      <p:bold r:id="rId94"/>
      <p:italic r:id="rId95"/>
      <p:boldItalic r:id="rId96"/>
    </p:embeddedFont>
    <p:embeddedFont>
      <p:font typeface="Helvetica Neue Light"/>
      <p:regular r:id="rId97"/>
      <p:bold r:id="rId98"/>
      <p:italic r:id="rId99"/>
      <p:boldItalic r:id="rId100"/>
    </p:embeddedFont>
    <p:embeddedFont>
      <p:font typeface="DM Sans"/>
      <p:regular r:id="rId101"/>
      <p:bold r:id="rId102"/>
      <p:italic r:id="rId103"/>
      <p:boldItalic r:id="rId10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4" Type="http://schemas.openxmlformats.org/officeDocument/2006/relationships/font" Target="fonts/DMSans-boldItalic.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DMSans-italic.fntdata"/><Relationship Id="rId102" Type="http://schemas.openxmlformats.org/officeDocument/2006/relationships/font" Target="fonts/DMSans-bold.fntdata"/><Relationship Id="rId101" Type="http://schemas.openxmlformats.org/officeDocument/2006/relationships/font" Target="fonts/DMSans-regular.fntdata"/><Relationship Id="rId100" Type="http://schemas.openxmlformats.org/officeDocument/2006/relationships/font" Target="fonts/HelveticaNeueLight-bold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HelveticaNeue-italic.fntdata"/><Relationship Id="rId94" Type="http://schemas.openxmlformats.org/officeDocument/2006/relationships/font" Target="fonts/HelveticaNeue-bold.fntdata"/><Relationship Id="rId97" Type="http://schemas.openxmlformats.org/officeDocument/2006/relationships/font" Target="fonts/HelveticaNeueLight-regular.fntdata"/><Relationship Id="rId96" Type="http://schemas.openxmlformats.org/officeDocument/2006/relationships/font" Target="fonts/HelveticaNeue-boldItalic.fntdata"/><Relationship Id="rId11" Type="http://schemas.openxmlformats.org/officeDocument/2006/relationships/slide" Target="slides/slide6.xml"/><Relationship Id="rId99" Type="http://schemas.openxmlformats.org/officeDocument/2006/relationships/font" Target="fonts/HelveticaNeueLight-italic.fntdata"/><Relationship Id="rId10" Type="http://schemas.openxmlformats.org/officeDocument/2006/relationships/slide" Target="slides/slide5.xml"/><Relationship Id="rId98" Type="http://schemas.openxmlformats.org/officeDocument/2006/relationships/font" Target="fonts/HelveticaNeueLight-bold.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font" Target="fonts/HelveticaNeue-regular.fntdata"/><Relationship Id="rId92" Type="http://schemas.openxmlformats.org/officeDocument/2006/relationships/font" Target="fonts/DidactGothic-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http.cat/"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oapui.org/"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soapui.org/" TargetMode="Externa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www.postman.com" TargetMode="Externa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vieCGzAPuYf5vWsu8Xgbn_2Ax4QNLnXO/edit?usp=sharing&amp;ouid=103396586770751045195&amp;rtpof=true&amp;sd=true" TargetMode="External"/><Relationship Id="rId3" Type="http://schemas.openxmlformats.org/officeDocument/2006/relationships/hyperlink" Target="https://www.youtube.com/watch?v=PJL8iYTIY3E&amp;feature=youtu.be"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195366bd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195366bd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195366bdf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195366bdf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195366bdf8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195366bdf8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195366bdf8_2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195366bdf8_2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1195366bdf8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1195366bdf8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1195366bdf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1195366bdf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highlight>
                  <a:srgbClr val="DEFC52"/>
                </a:highlight>
              </a:rPr>
              <a:t>Abrir la pagina </a:t>
            </a:r>
            <a:r>
              <a:rPr b="1" lang="es" u="sng">
                <a:solidFill>
                  <a:srgbClr val="0097A7"/>
                </a:solidFill>
                <a:highlight>
                  <a:srgbClr val="DEFC52"/>
                </a:highlight>
                <a:hlinkClick r:id="rId2">
                  <a:extLst>
                    <a:ext uri="{A12FA001-AC4F-418D-AE19-62706E023703}">
                      <ahyp:hlinkClr val="tx"/>
                    </a:ext>
                  </a:extLst>
                </a:hlinkClick>
              </a:rPr>
              <a:t>https://http.cat/</a:t>
            </a:r>
            <a:r>
              <a:rPr b="1" lang="es">
                <a:solidFill>
                  <a:schemeClr val="dk1"/>
                </a:solidFill>
                <a:highlight>
                  <a:srgbClr val="DEFC52"/>
                </a:highlight>
              </a:rPr>
              <a:t> para mostrar los distintos tipos de respuestas. Utilizar 5 minutos de la clase.</a:t>
            </a:r>
            <a:endParaRPr b="1">
              <a:solidFill>
                <a:schemeClr val="dk1"/>
              </a:solidFill>
              <a:highlight>
                <a:srgbClr val="DEFC52"/>
              </a:highlight>
            </a:endParaRPr>
          </a:p>
          <a:p>
            <a:pPr indent="0" lvl="0" marL="0" rtl="0" algn="l">
              <a:spcBef>
                <a:spcPts val="0"/>
              </a:spcBef>
              <a:spcAft>
                <a:spcPts val="0"/>
              </a:spcAft>
              <a:buClr>
                <a:schemeClr val="dk1"/>
              </a:buClr>
              <a:buSzPts val="1100"/>
              <a:buFont typeface="Arial"/>
              <a:buNone/>
            </a:pPr>
            <a:r>
              <a:rPr b="1" lang="es">
                <a:solidFill>
                  <a:schemeClr val="dk1"/>
                </a:solidFill>
                <a:highlight>
                  <a:srgbClr val="DEFC52"/>
                </a:highlight>
              </a:rPr>
              <a:t>Hacer hincapié en las respuestas 200, 400, 401, 404, 500, 501, 502, 503 y 504.</a:t>
            </a:r>
            <a:endParaRPr b="1">
              <a:solidFill>
                <a:schemeClr val="dk1"/>
              </a:solidFill>
              <a:highlight>
                <a:srgbClr val="DEFC52"/>
              </a:highlight>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1195366bdf8_4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1195366bdf8_4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1195366bdf8_4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1195366bdf8_4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195366bdf8_4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195366bdf8_4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1195366bdf8_4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1195366bdf8_4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195366bdf8_4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195366bdf8_4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1195366bdf8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1195366bdf8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195366bdf8_4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195366bdf8_4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195366bdf8_0_3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195366bdf8_0_3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1195366bdf8_5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1195366bdf8_5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195366bdf8_5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195366bdf8_5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1195366bdf8_5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1195366bdf8_5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195366bdf8_5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195366bdf8_5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195366bdf8_5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195366bdf8_5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195366bdf8_5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195366bdf8_5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1195366bdf8_5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1195366bdf8_5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highlight>
                  <a:srgbClr val="DEFC52"/>
                </a:highlight>
              </a:rPr>
              <a:t>No haremos una nota con información, ya que este ejemplo es a modo repaso de cosas que ya hemos visto para revisar un poco e ir abriendo cada pegada y perder un poco de miedo a tocar cosas.</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195366bdf8_5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195366bdf8_5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Char char="-"/>
            </a:pPr>
            <a:r>
              <a:rPr b="1" lang="es" sz="1200">
                <a:solidFill>
                  <a:schemeClr val="dk1"/>
                </a:solidFill>
                <a:highlight>
                  <a:srgbClr val="DEFC52"/>
                </a:highlight>
              </a:rPr>
              <a:t>La respuesta es FALSO. Existen dos arquitecturas, y son las que vamos a ver ahora.</a:t>
            </a:r>
            <a:endParaRPr sz="1200">
              <a:solidFill>
                <a:schemeClr val="dk1"/>
              </a:solidFill>
              <a:highlight>
                <a:srgbClr val="DEFC52"/>
              </a:highlight>
            </a:endParaRPr>
          </a:p>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195366bdf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195366bdf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es">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1195366bdf8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1195366bdf8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195366bdf8_5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195366bdf8_5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195366bdf8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195366bdf8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1195366bdf8_5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1195366bdf8_5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195366bdf8_5_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195366bdf8_5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195366bdf8_5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195366bdf8_5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195366bdf8_5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195366bdf8_5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195366bdf8_5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195366bdf8_5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195366bdf8_5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195366bdf8_5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highlight>
                  <a:srgbClr val="DEFC52"/>
                </a:highlight>
              </a:rPr>
              <a:t>Remarcamos aca que se está llamando a “IBM” para saber el valor de la bolsa</a:t>
            </a:r>
            <a:endParaRPr b="1">
              <a:highlight>
                <a:srgbClr val="DEFC52"/>
              </a:highlight>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195366bdf8_5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195366bdf8_5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highlight>
                  <a:srgbClr val="DEFC52"/>
                </a:highlight>
              </a:rPr>
              <a:t>Y aca podemos remarcar que el valor es 34.4</a:t>
            </a:r>
            <a:endParaRPr b="1">
              <a:highlight>
                <a:srgbClr val="DEFC52"/>
              </a:highlight>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195366bdf8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 name="Google Shape;115;g1195366bdf8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195366bdf8_5_4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195366bdf8_5_4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highlight>
                  <a:srgbClr val="DEFC52"/>
                </a:highlight>
                <a:latin typeface="DM Sans"/>
                <a:ea typeface="DM Sans"/>
                <a:cs typeface="DM Sans"/>
                <a:sym typeface="DM Sans"/>
              </a:rPr>
              <a:t>Veremos un ejemplo de llamado de SOAP para ver cómo se relacionan. Esto es opcional mostrarlo en clase ya que está en </a:t>
            </a:r>
            <a:r>
              <a:rPr b="1" lang="es">
                <a:solidFill>
                  <a:schemeClr val="dk1"/>
                </a:solidFill>
                <a:highlight>
                  <a:srgbClr val="DEFC52"/>
                </a:highlight>
                <a:latin typeface="DM Sans"/>
                <a:ea typeface="DM Sans"/>
                <a:cs typeface="DM Sans"/>
                <a:sym typeface="DM Sans"/>
              </a:rPr>
              <a:t>inglés</a:t>
            </a:r>
            <a:r>
              <a:rPr b="1" lang="es">
                <a:solidFill>
                  <a:schemeClr val="dk1"/>
                </a:solidFill>
                <a:highlight>
                  <a:srgbClr val="DEFC52"/>
                </a:highlight>
                <a:latin typeface="DM Sans"/>
                <a:ea typeface="DM Sans"/>
                <a:cs typeface="DM Sans"/>
                <a:sym typeface="DM Sans"/>
              </a:rPr>
              <a:t>. Explicar a los alumnos que lo pueden tomar como parte de material de apoyo.</a:t>
            </a:r>
            <a:endParaRPr b="1">
              <a:highlight>
                <a:srgbClr val="DEFC52"/>
              </a:highlight>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195366bdf8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195366bdf8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195366bdf8_6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195366bdf8_6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195366bdf8_6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1195366bdf8_6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1195366bdf8_6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1195366bdf8_6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195366bdf8_6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195366bdf8_6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highlight>
                  <a:srgbClr val="DEFC52"/>
                </a:highlight>
              </a:rPr>
              <a:t>Se transfiera de forma estandarizada en lugar de ser específica para las necesidades de una aplicación. Esto es la característica central que distingue el estilo arquitectónico REST de otros estilos basados en redes.</a:t>
            </a:r>
            <a:br>
              <a:rPr b="1" lang="es">
                <a:solidFill>
                  <a:schemeClr val="dk1"/>
                </a:solidFill>
                <a:highlight>
                  <a:srgbClr val="DEFC52"/>
                </a:highlight>
              </a:rPr>
            </a:br>
            <a:r>
              <a:rPr b="1" lang="es">
                <a:solidFill>
                  <a:schemeClr val="dk1"/>
                </a:solidFill>
                <a:highlight>
                  <a:srgbClr val="DEFC52"/>
                </a:highlight>
              </a:rPr>
              <a:t>Respecto al </a:t>
            </a:r>
            <a:r>
              <a:rPr b="1" lang="es">
                <a:solidFill>
                  <a:schemeClr val="dk1"/>
                </a:solidFill>
                <a:highlight>
                  <a:srgbClr val="DEFC52"/>
                </a:highlight>
              </a:rPr>
              <a:t>código</a:t>
            </a:r>
            <a:r>
              <a:rPr b="1" lang="es">
                <a:solidFill>
                  <a:schemeClr val="dk1"/>
                </a:solidFill>
                <a:highlight>
                  <a:srgbClr val="DEFC52"/>
                </a:highlight>
              </a:rPr>
              <a:t>: también reduce la visibilidad, lo que lo convierte en una guía opcional.</a:t>
            </a:r>
            <a:endParaRPr b="1">
              <a:highlight>
                <a:srgbClr val="DEFC52"/>
              </a:highlight>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195366bdf8_6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195366bdf8_6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195366bdf8_6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195366bdf8_6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highlight>
                <a:srgbClr val="DEFC52"/>
              </a:highlight>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195366bdf8_6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195366bdf8_6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highlight>
                <a:srgbClr val="DEFC52"/>
              </a:highlight>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195366bdf8_6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195366bdf8_6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195366bdf8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195366bdf8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b="1" lang="es">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b="1" lang="es">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b="1" lang="es">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195366bdf8_6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195366bdf8_6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195366bdf8_6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195366bdf8_6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1195366bdf8_7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1195366bdf8_7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195366bdf8_7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195366bdf8_7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195366bdf8_7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1195366bdf8_7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1195366bdf8_7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1195366bdf8_7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195366bdf8_0_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195366bdf8_0_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1195366bdf8_7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1195366bdf8_7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1195366bdf8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1195366bdf8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195366bdf8_7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195366bdf8_7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highlight>
                  <a:srgbClr val="DEFC52"/>
                </a:highlight>
                <a:latin typeface="DM Sans"/>
                <a:ea typeface="DM Sans"/>
                <a:cs typeface="DM Sans"/>
                <a:sym typeface="DM Sans"/>
              </a:rPr>
              <a:t>IMPORTANTE: </a:t>
            </a:r>
            <a:r>
              <a:rPr b="1" lang="es">
                <a:solidFill>
                  <a:schemeClr val="dk1"/>
                </a:solidFill>
                <a:highlight>
                  <a:srgbClr val="DEFC52"/>
                </a:highlight>
              </a:rPr>
              <a:t>Abrir SoapUI y mostrar su funcionamiento. Pagina web </a:t>
            </a:r>
            <a:r>
              <a:rPr b="1" lang="es" u="sng">
                <a:solidFill>
                  <a:schemeClr val="hlink"/>
                </a:solidFill>
                <a:highlight>
                  <a:srgbClr val="DEFC52"/>
                </a:highlight>
                <a:hlinkClick r:id="rId2"/>
              </a:rPr>
              <a:t>https://www.soapui.org/</a:t>
            </a:r>
            <a:endParaRPr b="1">
              <a:solidFill>
                <a:schemeClr val="dk1"/>
              </a:solidFill>
              <a:highlight>
                <a:srgbClr val="DEFC52"/>
              </a:highlight>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1195366bdf8_0_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1195366bdf8_0_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1195366bdf8_7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1195366bdf8_7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highlight>
                  <a:srgbClr val="DEFC52"/>
                </a:highlight>
              </a:rPr>
              <a:t>Pagina web </a:t>
            </a:r>
            <a:r>
              <a:rPr b="1" lang="es" u="sng">
                <a:solidFill>
                  <a:schemeClr val="hlink"/>
                </a:solidFill>
                <a:highlight>
                  <a:srgbClr val="DEFC52"/>
                </a:highlight>
                <a:hlinkClick r:id="rId2"/>
              </a:rPr>
              <a:t>https://www.soapui.org/</a:t>
            </a:r>
            <a:r>
              <a:rPr b="1" lang="es">
                <a:highlight>
                  <a:srgbClr val="DEFC52"/>
                </a:highlight>
                <a:latin typeface="DM Sans"/>
                <a:ea typeface="DM Sans"/>
                <a:cs typeface="DM Sans"/>
                <a:sym typeface="DM Sans"/>
              </a:rPr>
              <a:t> Importante el video dura 9 minutos </a:t>
            </a:r>
            <a:endParaRPr b="1">
              <a:highlight>
                <a:srgbClr val="DEFC52"/>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highlight>
                  <a:srgbClr val="DEFC52"/>
                </a:highlight>
              </a:rPr>
              <a:t>Instalación</a:t>
            </a:r>
            <a:r>
              <a:rPr b="1" lang="es">
                <a:solidFill>
                  <a:schemeClr val="dk1"/>
                </a:solidFill>
                <a:highlight>
                  <a:srgbClr val="DEFC52"/>
                </a:highlight>
              </a:rPr>
              <a:t> 0.28 a 2.15</a:t>
            </a:r>
            <a:endParaRPr b="1">
              <a:solidFill>
                <a:schemeClr val="dk1"/>
              </a:solidFill>
              <a:highlight>
                <a:srgbClr val="DEFC52"/>
              </a:highlight>
            </a:endParaRPr>
          </a:p>
          <a:p>
            <a:pPr indent="0" lvl="0" marL="0" rtl="0" algn="l">
              <a:spcBef>
                <a:spcPts val="0"/>
              </a:spcBef>
              <a:spcAft>
                <a:spcPts val="0"/>
              </a:spcAft>
              <a:buClr>
                <a:schemeClr val="dk1"/>
              </a:buClr>
              <a:buSzPts val="1100"/>
              <a:buFont typeface="Arial"/>
              <a:buNone/>
            </a:pPr>
            <a:r>
              <a:rPr b="1" lang="es">
                <a:solidFill>
                  <a:schemeClr val="dk1"/>
                </a:solidFill>
                <a:highlight>
                  <a:srgbClr val="DEFC52"/>
                </a:highlight>
              </a:rPr>
              <a:t>Test de funcionalidad 2.18 a 4.34</a:t>
            </a:r>
            <a:endParaRPr b="1">
              <a:solidFill>
                <a:schemeClr val="dk1"/>
              </a:solidFill>
              <a:highlight>
                <a:srgbClr val="DEFC52"/>
              </a:highlight>
            </a:endParaRPr>
          </a:p>
          <a:p>
            <a:pPr indent="0" lvl="0" marL="0" rtl="0" algn="l">
              <a:spcBef>
                <a:spcPts val="0"/>
              </a:spcBef>
              <a:spcAft>
                <a:spcPts val="0"/>
              </a:spcAft>
              <a:buClr>
                <a:schemeClr val="dk1"/>
              </a:buClr>
              <a:buSzPts val="1100"/>
              <a:buFont typeface="Arial"/>
              <a:buNone/>
            </a:pPr>
            <a:r>
              <a:rPr b="1" lang="es">
                <a:solidFill>
                  <a:schemeClr val="dk1"/>
                </a:solidFill>
                <a:highlight>
                  <a:srgbClr val="DEFC52"/>
                </a:highlight>
              </a:rPr>
              <a:t>test driven development 4.43 a 6.30</a:t>
            </a:r>
            <a:endParaRPr b="1">
              <a:solidFill>
                <a:schemeClr val="dk1"/>
              </a:solidFill>
              <a:highlight>
                <a:srgbClr val="DEFC52"/>
              </a:highlight>
            </a:endParaRPr>
          </a:p>
          <a:p>
            <a:pPr indent="0" lvl="0" marL="0" rtl="0" algn="l">
              <a:spcBef>
                <a:spcPts val="0"/>
              </a:spcBef>
              <a:spcAft>
                <a:spcPts val="0"/>
              </a:spcAft>
              <a:buClr>
                <a:schemeClr val="dk1"/>
              </a:buClr>
              <a:buSzPts val="1100"/>
              <a:buFont typeface="Arial"/>
              <a:buNone/>
            </a:pPr>
            <a:r>
              <a:rPr b="1" lang="es">
                <a:solidFill>
                  <a:schemeClr val="dk1"/>
                </a:solidFill>
                <a:highlight>
                  <a:srgbClr val="DEFC52"/>
                </a:highlight>
              </a:rPr>
              <a:t>Test de carga 6.31 a 9.30</a:t>
            </a:r>
            <a:endParaRPr b="1">
              <a:highlight>
                <a:srgbClr val="DEFC52"/>
              </a:highlight>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1195366bdf8_7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1195366bdf8_7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1195366bdf8_7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1195366bdf8_7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highlight>
                  <a:srgbClr val="DEFC52"/>
                </a:highlight>
              </a:rPr>
              <a:t>Abrir postman y explicar sus partes y funcionamiento </a:t>
            </a:r>
            <a:r>
              <a:rPr b="1" lang="es" u="sng">
                <a:solidFill>
                  <a:schemeClr val="hlink"/>
                </a:solidFill>
                <a:highlight>
                  <a:srgbClr val="DEFC52"/>
                </a:highlight>
                <a:hlinkClick r:id="rId2"/>
              </a:rPr>
              <a:t>http://www.postman.com</a:t>
            </a:r>
            <a:r>
              <a:rPr b="1" lang="es">
                <a:solidFill>
                  <a:schemeClr val="dk1"/>
                </a:solidFill>
                <a:highlight>
                  <a:srgbClr val="DEFC52"/>
                </a:highlight>
              </a:rPr>
              <a:t> </a:t>
            </a:r>
            <a:endParaRPr b="1">
              <a:highlight>
                <a:srgbClr val="DEFC52"/>
              </a:highlight>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1195366bdf8_7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1195366bdf8_7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195366bdf8_7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1195366bdf8_7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195366bdf8_7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1195366bdf8_7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195366bdf8_7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1195366bdf8_7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195366bdf8_7_3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1195366bdf8_7_3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195366bdf8_7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1195366bdf8_7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195366bdf8_7_3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1195366bdf8_7_3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ACTIVIDAD que se puede llevar a cabo en formato “Breakout Rooms”</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el profesor:</a:t>
            </a:r>
            <a:endParaRPr b="1">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Crear breakout rooms para los equipos. De no saber cómo, favor de revisar el siguiente tutorial: </a:t>
            </a:r>
            <a:endParaRPr>
              <a:solidFill>
                <a:schemeClr val="dk1"/>
              </a:solidFill>
              <a:latin typeface="DM Sans"/>
              <a:ea typeface="DM Sans"/>
              <a:cs typeface="DM Sans"/>
              <a:sym typeface="DM Sans"/>
            </a:endParaRPr>
          </a:p>
          <a:p>
            <a:pPr indent="-298450" lvl="1" marL="914400" rtl="0" algn="l">
              <a:spcBef>
                <a:spcPts val="0"/>
              </a:spcBef>
              <a:spcAft>
                <a:spcPts val="0"/>
              </a:spcAft>
              <a:buClr>
                <a:schemeClr val="dk1"/>
              </a:buClr>
              <a:buSzPts val="1100"/>
              <a:buFont typeface="DM Sans"/>
              <a:buAutoNum type="alphaLcPeriod"/>
            </a:pPr>
            <a:r>
              <a:rPr lang="es">
                <a:solidFill>
                  <a:schemeClr val="dk1"/>
                </a:solidFill>
                <a:latin typeface="DM Sans"/>
                <a:ea typeface="DM Sans"/>
                <a:cs typeface="DM Sans"/>
                <a:sym typeface="DM Sans"/>
              </a:rPr>
              <a:t>En PPT: </a:t>
            </a:r>
            <a:r>
              <a:rPr lang="es" u="sng">
                <a:solidFill>
                  <a:schemeClr val="hlink"/>
                </a:solidFill>
                <a:latin typeface="DM Sans"/>
                <a:ea typeface="DM Sans"/>
                <a:cs typeface="DM Sans"/>
                <a:sym typeface="DM Sans"/>
                <a:hlinkClick r:id="rId2"/>
              </a:rPr>
              <a:t>https://docs.google.com/presentation/d/1vieCGzAPuYf5vWsu8Xgbn_2Ax4QNLnXO/edit?usp=sharing&amp;ouid=103396586770751045195&amp;rtpof=true&amp;sd=true</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298450" lvl="1" marL="914400" rtl="0" algn="l">
              <a:spcBef>
                <a:spcPts val="0"/>
              </a:spcBef>
              <a:spcAft>
                <a:spcPts val="0"/>
              </a:spcAft>
              <a:buClr>
                <a:schemeClr val="dk1"/>
              </a:buClr>
              <a:buSzPts val="1100"/>
              <a:buFont typeface="DM Sans"/>
              <a:buAutoNum type="alphaLcPeriod"/>
            </a:pPr>
            <a:r>
              <a:rPr lang="es">
                <a:solidFill>
                  <a:schemeClr val="dk1"/>
                </a:solidFill>
                <a:latin typeface="DM Sans"/>
                <a:ea typeface="DM Sans"/>
                <a:cs typeface="DM Sans"/>
                <a:sym typeface="DM Sans"/>
              </a:rPr>
              <a:t>En video: </a:t>
            </a:r>
            <a:r>
              <a:rPr lang="es" u="sng">
                <a:solidFill>
                  <a:schemeClr val="hlink"/>
                </a:solidFill>
                <a:latin typeface="DM Sans"/>
                <a:ea typeface="DM Sans"/>
                <a:cs typeface="DM Sans"/>
                <a:sym typeface="DM Sans"/>
                <a:hlinkClick r:id="rId3"/>
              </a:rPr>
              <a:t>https://www.youtube.com/watch?v=PJL8iYTIY3E&amp;feature=youtu.be</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Se recomienda que los equipos sean de números pares, máximo 4 participantes por equipo y de así requerirse, ser acompañados por un tutor.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1195366bdf8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1195366bdf8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1195366bdf8_7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1195366bdf8_7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1195366bdf8_7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1195366bdf8_7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1195366bdf8_7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1195366bdf8_7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1195366bdf8_7_4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1195366bdf8_7_4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1195366bdf8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1195366bdf8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g1195366bdf8_8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1195366bdf8_8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desafíos entregables. </a:t>
            </a:r>
            <a:endParaRPr>
              <a:latin typeface="DM Sans"/>
              <a:ea typeface="DM Sans"/>
              <a:cs typeface="DM Sans"/>
              <a:sym typeface="DM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1195366bdf8_8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1195366bdf8_8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1195366bdf8_8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4" name="Google Shape;714;g1195366bdf8_8_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1195366bdf8_8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1195366bdf8_8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1195366bdf8_8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1195366bdf8_8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Portada de Material Ampliado</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195366bdf8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195366bdf8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1195366bdf8_8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1195366bdf8_8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Enviar el contenido a integrar a </a:t>
            </a:r>
            <a:r>
              <a:rPr lang="es" u="sng">
                <a:solidFill>
                  <a:schemeClr val="hlink"/>
                </a:solidFill>
                <a:latin typeface="DM Sans"/>
                <a:ea typeface="DM Sans"/>
                <a:cs typeface="DM Sans"/>
                <a:sym typeface="DM Sans"/>
                <a:hlinkClick r:id="rId2"/>
              </a:rPr>
              <a:t>contenidos@coderhouse.com</a:t>
            </a:r>
            <a:r>
              <a:rPr lang="es">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accent1"/>
                </a:solidFill>
                <a:latin typeface="DM Sans"/>
                <a:ea typeface="DM Sans"/>
                <a:cs typeface="DM Sans"/>
                <a:sym typeface="DM Sans"/>
              </a:rPr>
              <a:t>El material recomendado es únicamente a modo de sugerencia.</a:t>
            </a:r>
            <a:br>
              <a:rPr b="1" lang="es">
                <a:solidFill>
                  <a:schemeClr val="accent1"/>
                </a:solidFill>
                <a:latin typeface="DM Sans"/>
                <a:ea typeface="DM Sans"/>
                <a:cs typeface="DM Sans"/>
                <a:sym typeface="DM Sans"/>
              </a:rPr>
            </a:br>
            <a:r>
              <a:rPr b="1" lang="es">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1195366bdf8_8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1195366bdf8_8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1195366bdf8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1195366bdf8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1195366bdf8_9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1195366bdf8_9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1195366bdf8_9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1195366bdf8_9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1195366bdf8_9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1195366bdf8_9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195366bdf8_9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195366bdf8_9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195366bdf8_0_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195366bdf8_0_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5.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6.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2" name="Shape 52"/>
        <p:cNvGrpSpPr/>
        <p:nvPr/>
      </p:nvGrpSpPr>
      <p:grpSpPr>
        <a:xfrm>
          <a:off x="0" y="0"/>
          <a:ext cx="0" cy="0"/>
          <a:chOff x="0" y="0"/>
          <a:chExt cx="0" cy="0"/>
        </a:xfrm>
      </p:grpSpPr>
      <p:pic>
        <p:nvPicPr>
          <p:cNvPr id="53" name="Google Shape;53;p1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id="55" name="Google Shape;55;p1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56" name="Shape 56"/>
        <p:cNvGrpSpPr/>
        <p:nvPr/>
      </p:nvGrpSpPr>
      <p:grpSpPr>
        <a:xfrm>
          <a:off x="0" y="0"/>
          <a:ext cx="0" cy="0"/>
          <a:chOff x="0" y="0"/>
          <a:chExt cx="0" cy="0"/>
        </a:xfrm>
      </p:grpSpPr>
      <p:pic>
        <p:nvPicPr>
          <p:cNvPr id="57" name="Google Shape;57;p1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id="59" name="Google Shape;59;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60" name="Shape 60"/>
        <p:cNvGrpSpPr/>
        <p:nvPr/>
      </p:nvGrpSpPr>
      <p:grpSpPr>
        <a:xfrm>
          <a:off x="0" y="0"/>
          <a:ext cx="0" cy="0"/>
          <a:chOff x="0" y="0"/>
          <a:chExt cx="0" cy="0"/>
        </a:xfrm>
      </p:grpSpPr>
      <p:pic>
        <p:nvPicPr>
          <p:cNvPr id="61" name="Google Shape;61;p1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id="63" name="Google Shape;63;p1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2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 name="Google Shape;66;p2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67" name="Shape 67"/>
        <p:cNvGrpSpPr/>
        <p:nvPr/>
      </p:nvGrpSpPr>
      <p:grpSpPr>
        <a:xfrm>
          <a:off x="0" y="0"/>
          <a:ext cx="0" cy="0"/>
          <a:chOff x="0" y="0"/>
          <a:chExt cx="0" cy="0"/>
        </a:xfrm>
      </p:grpSpPr>
      <p:pic>
        <p:nvPicPr>
          <p:cNvPr id="68" name="Google Shape;68;p21"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69" name="Shape 69"/>
        <p:cNvGrpSpPr/>
        <p:nvPr/>
      </p:nvGrpSpPr>
      <p:grpSpPr>
        <a:xfrm>
          <a:off x="0" y="0"/>
          <a:ext cx="0" cy="0"/>
          <a:chOff x="0" y="0"/>
          <a:chExt cx="0" cy="0"/>
        </a:xfrm>
      </p:grpSpPr>
      <p:pic>
        <p:nvPicPr>
          <p:cNvPr id="70" name="Google Shape;70;p2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_2">
    <p:bg>
      <p:bgPr>
        <a:blipFill>
          <a:blip r:embed="rId2">
            <a:alphaModFix/>
          </a:blip>
          <a:stretch>
            <a:fillRect/>
          </a:stretch>
        </a:blipFill>
      </p:bgPr>
    </p:bg>
    <p:spTree>
      <p:nvGrpSpPr>
        <p:cNvPr id="71" name="Shape 71"/>
        <p:cNvGrpSpPr/>
        <p:nvPr/>
      </p:nvGrpSpPr>
      <p:grpSpPr>
        <a:xfrm>
          <a:off x="0" y="0"/>
          <a:ext cx="0" cy="0"/>
          <a:chOff x="0" y="0"/>
          <a:chExt cx="0" cy="0"/>
        </a:xfrm>
      </p:grpSpPr>
      <p:pic>
        <p:nvPicPr>
          <p:cNvPr id="72" name="Google Shape;72;p2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73" name="Shape 73"/>
        <p:cNvGrpSpPr/>
        <p:nvPr/>
      </p:nvGrpSpPr>
      <p:grpSpPr>
        <a:xfrm>
          <a:off x="0" y="0"/>
          <a:ext cx="0" cy="0"/>
          <a:chOff x="0" y="0"/>
          <a:chExt cx="0" cy="0"/>
        </a:xfrm>
      </p:grpSpPr>
      <p:pic>
        <p:nvPicPr>
          <p:cNvPr id="74" name="Google Shape;74;p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1">
  <p:cSld name="SECTION_HEADER_1_1_1_1_1_1_3">
    <p:bg>
      <p:bgPr>
        <a:blipFill>
          <a:blip r:embed="rId2">
            <a:alphaModFix/>
          </a:blip>
          <a:stretch>
            <a:fillRect/>
          </a:stretch>
        </a:blipFill>
      </p:bgPr>
    </p:bg>
    <p:spTree>
      <p:nvGrpSpPr>
        <p:cNvPr id="75" name="Shape 75"/>
        <p:cNvGrpSpPr/>
        <p:nvPr/>
      </p:nvGrpSpPr>
      <p:grpSpPr>
        <a:xfrm>
          <a:off x="0" y="0"/>
          <a:ext cx="0" cy="0"/>
          <a:chOff x="0" y="0"/>
          <a:chExt cx="0" cy="0"/>
        </a:xfrm>
      </p:grpSpPr>
      <p:pic>
        <p:nvPicPr>
          <p:cNvPr id="76" name="Google Shape;76;p2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2">
  <p:cSld name="SECTION_HEADER_1_1_1_1_1_1_4">
    <p:bg>
      <p:bgPr>
        <a:blipFill>
          <a:blip r:embed="rId2">
            <a:alphaModFix/>
          </a:blip>
          <a:stretch>
            <a:fillRect/>
          </a:stretch>
        </a:blipFill>
      </p:bgPr>
    </p:bg>
    <p:spTree>
      <p:nvGrpSpPr>
        <p:cNvPr id="77" name="Shape 77"/>
        <p:cNvGrpSpPr/>
        <p:nvPr/>
      </p:nvGrpSpPr>
      <p:grpSpPr>
        <a:xfrm>
          <a:off x="0" y="0"/>
          <a:ext cx="0" cy="0"/>
          <a:chOff x="0" y="0"/>
          <a:chExt cx="0" cy="0"/>
        </a:xfrm>
      </p:grpSpPr>
      <p:pic>
        <p:nvPicPr>
          <p:cNvPr id="78" name="Google Shape;78;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79" name="Shape 79"/>
        <p:cNvGrpSpPr/>
        <p:nvPr/>
      </p:nvGrpSpPr>
      <p:grpSpPr>
        <a:xfrm>
          <a:off x="0" y="0"/>
          <a:ext cx="0" cy="0"/>
          <a:chOff x="0" y="0"/>
          <a:chExt cx="0" cy="0"/>
        </a:xfrm>
      </p:grpSpPr>
      <p:pic>
        <p:nvPicPr>
          <p:cNvPr id="80" name="Google Shape;80;p2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3">
  <p:cSld name="SECTION_HEADER_1_1_1_1_1_1_5">
    <p:bg>
      <p:bgPr>
        <a:blipFill>
          <a:blip r:embed="rId2">
            <a:alphaModFix/>
          </a:blip>
          <a:stretch>
            <a:fillRect/>
          </a:stretch>
        </a:blipFill>
      </p:bgPr>
    </p:bg>
    <p:spTree>
      <p:nvGrpSpPr>
        <p:cNvPr id="81" name="Shape 81"/>
        <p:cNvGrpSpPr/>
        <p:nvPr/>
      </p:nvGrpSpPr>
      <p:grpSpPr>
        <a:xfrm>
          <a:off x="0" y="0"/>
          <a:ext cx="0" cy="0"/>
          <a:chOff x="0" y="0"/>
          <a:chExt cx="0" cy="0"/>
        </a:xfrm>
      </p:grpSpPr>
      <p:pic>
        <p:nvPicPr>
          <p:cNvPr id="82" name="Google Shape;82;p2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7">
    <p:bg>
      <p:bgPr>
        <a:blipFill>
          <a:blip r:embed="rId2">
            <a:alphaModFix/>
          </a:blip>
          <a:stretch>
            <a:fillRect/>
          </a:stretch>
        </a:blipFill>
      </p:bgPr>
    </p:bg>
    <p:spTree>
      <p:nvGrpSpPr>
        <p:cNvPr id="83" name="Shape 83"/>
        <p:cNvGrpSpPr/>
        <p:nvPr/>
      </p:nvGrpSpPr>
      <p:grpSpPr>
        <a:xfrm>
          <a:off x="0" y="0"/>
          <a:ext cx="0" cy="0"/>
          <a:chOff x="0" y="0"/>
          <a:chExt cx="0" cy="0"/>
        </a:xfrm>
      </p:grpSpPr>
      <p:pic>
        <p:nvPicPr>
          <p:cNvPr id="84" name="Google Shape;84;p2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6">
  <p:cSld name="SECTION_HEADER_1_1_1_1_1_1_1_1_1_8">
    <p:bg>
      <p:bgPr>
        <a:blipFill>
          <a:blip r:embed="rId2">
            <a:alphaModFix/>
          </a:blip>
          <a:stretch>
            <a:fillRect/>
          </a:stretch>
        </a:blipFill>
      </p:bgPr>
    </p:bg>
    <p:spTree>
      <p:nvGrpSpPr>
        <p:cNvPr id="85" name="Shape 85"/>
        <p:cNvGrpSpPr/>
        <p:nvPr/>
      </p:nvGrpSpPr>
      <p:grpSpPr>
        <a:xfrm>
          <a:off x="0" y="0"/>
          <a:ext cx="0" cy="0"/>
          <a:chOff x="0" y="0"/>
          <a:chExt cx="0" cy="0"/>
        </a:xfrm>
      </p:grpSpPr>
      <p:pic>
        <p:nvPicPr>
          <p:cNvPr id="86" name="Google Shape;86;p3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7">
  <p:cSld name="SECTION_HEADER_1_1_1_1_1_1_1_1_1_9">
    <p:bg>
      <p:bgPr>
        <a:blipFill>
          <a:blip r:embed="rId2">
            <a:alphaModFix/>
          </a:blip>
          <a:stretch>
            <a:fillRect/>
          </a:stretch>
        </a:blipFill>
      </p:bgPr>
    </p:bg>
    <p:spTree>
      <p:nvGrpSpPr>
        <p:cNvPr id="87" name="Shape 87"/>
        <p:cNvGrpSpPr/>
        <p:nvPr/>
      </p:nvGrpSpPr>
      <p:grpSpPr>
        <a:xfrm>
          <a:off x="0" y="0"/>
          <a:ext cx="0" cy="0"/>
          <a:chOff x="0" y="0"/>
          <a:chExt cx="0" cy="0"/>
        </a:xfrm>
      </p:grpSpPr>
      <p:pic>
        <p:nvPicPr>
          <p:cNvPr id="88" name="Google Shape;88;p3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89" name="Shape 89"/>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_2">
    <p:bg>
      <p:bgPr>
        <a:blipFill>
          <a:blip r:embed="rId2">
            <a:alphaModFix/>
          </a:blip>
          <a:stretch>
            <a:fillRect/>
          </a:stretch>
        </a:blipFill>
      </p:bgPr>
    </p:bg>
    <p:spTree>
      <p:nvGrpSpPr>
        <p:cNvPr id="90" name="Shape 90"/>
        <p:cNvGrpSpPr/>
        <p:nvPr/>
      </p:nvGrpSpPr>
      <p:grpSpPr>
        <a:xfrm>
          <a:off x="0" y="0"/>
          <a:ext cx="0" cy="0"/>
          <a:chOff x="0" y="0"/>
          <a:chExt cx="0" cy="0"/>
        </a:xfrm>
      </p:grpSpPr>
      <p:pic>
        <p:nvPicPr>
          <p:cNvPr id="91" name="Google Shape;91;p3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theme" Target="../theme/theme2.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hyperlink" Target="https://assertible.com/blog/7-http-methods-every-web-developer-should-know-and-how-to-test-them"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hyperlink" Target="https://http.cat/" TargetMode="External"/><Relationship Id="rId4" Type="http://schemas.openxmlformats.org/officeDocument/2006/relationships/image" Target="../media/image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image" Target="../media/image2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32.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3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 Id="rId3"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3.xml"/><Relationship Id="rId3" Type="http://schemas.openxmlformats.org/officeDocument/2006/relationships/image" Target="../media/image37.png"/><Relationship Id="rId4" Type="http://schemas.openxmlformats.org/officeDocument/2006/relationships/hyperlink" Target="https://www.redhat.com/es/topics/integration/whats-the-difference-between-soap-rest"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5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 Id="rId3" Type="http://schemas.openxmlformats.org/officeDocument/2006/relationships/hyperlink" Target="https://es.wikipedia.org/wiki/Simple_Object_Access_Protocol" TargetMode="External"/><Relationship Id="rId4"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 Id="rId3"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 Id="rId3" Type="http://schemas.openxmlformats.org/officeDocument/2006/relationships/image" Target="../media/image3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6.png"/><Relationship Id="rId4" Type="http://schemas.openxmlformats.org/officeDocument/2006/relationships/image" Target="../media/image1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0.xml"/><Relationship Id="rId3" Type="http://schemas.openxmlformats.org/officeDocument/2006/relationships/hyperlink" Target="http://www.youtube.com/watch?v=gmqjAennHbc" TargetMode="External"/><Relationship Id="rId4" Type="http://schemas.openxmlformats.org/officeDocument/2006/relationships/hyperlink" Target="http://www.youtube.com/watch?v=gmqjAennHbc" TargetMode="External"/><Relationship Id="rId5" Type="http://schemas.openxmlformats.org/officeDocument/2006/relationships/image" Target="../media/image46.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2.xml"/><Relationship Id="rId3" Type="http://schemas.openxmlformats.org/officeDocument/2006/relationships/image" Target="../media/image5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 Id="rId3" Type="http://schemas.openxmlformats.org/officeDocument/2006/relationships/image" Target="../media/image4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7.xml"/><Relationship Id="rId3" Type="http://schemas.openxmlformats.org/officeDocument/2006/relationships/image" Target="../media/image44.png"/><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8.xml"/><Relationship Id="rId3" Type="http://schemas.openxmlformats.org/officeDocument/2006/relationships/image" Target="../media/image4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9.xml"/><Relationship Id="rId3" Type="http://schemas.openxmlformats.org/officeDocument/2006/relationships/hyperlink" Target="https://swapi.dev/" TargetMode="Externa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8.png"/><Relationship Id="rId4" Type="http://schemas.openxmlformats.org/officeDocument/2006/relationships/image" Target="../media/image21.png"/><Relationship Id="rId5" Type="http://schemas.openxmlformats.org/officeDocument/2006/relationships/slide" Target="/ppt/slides/slide6.xml"/><Relationship Id="rId6" Type="http://schemas.openxmlformats.org/officeDocument/2006/relationships/slide" Target="/ppt/slides/slide30.xml"/><Relationship Id="rId7" Type="http://schemas.openxmlformats.org/officeDocument/2006/relationships/slide" Target="/ppt/slides/slide5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4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1.xml"/><Relationship Id="rId3" Type="http://schemas.openxmlformats.org/officeDocument/2006/relationships/image" Target="../media/image45.png"/><Relationship Id="rId4" Type="http://schemas.openxmlformats.org/officeDocument/2006/relationships/image" Target="../media/image6.png"/><Relationship Id="rId5" Type="http://schemas.openxmlformats.org/officeDocument/2006/relationships/hyperlink" Target="https://swapi.dev/"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9.xml"/><Relationship Id="rId3" Type="http://schemas.openxmlformats.org/officeDocument/2006/relationships/image" Target="../media/image50.jpg"/><Relationship Id="rId4" Type="http://schemas.openxmlformats.org/officeDocument/2006/relationships/hyperlink" Target="https://www.soapui.or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0.xml"/><Relationship Id="rId3" Type="http://schemas.openxmlformats.org/officeDocument/2006/relationships/hyperlink" Target="http://www.youtube.com/watch?v=rfIi9hdT-vk" TargetMode="External"/><Relationship Id="rId4" Type="http://schemas.openxmlformats.org/officeDocument/2006/relationships/image" Target="../media/image54.jpg"/><Relationship Id="rId5" Type="http://schemas.openxmlformats.org/officeDocument/2006/relationships/hyperlink" Target="https://youtu.be/rfIi9hdT-vk"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2.xml"/><Relationship Id="rId3" Type="http://schemas.openxmlformats.org/officeDocument/2006/relationships/image" Target="../media/image53.jpg"/><Relationship Id="rId4" Type="http://schemas.openxmlformats.org/officeDocument/2006/relationships/hyperlink" Target="http://www.postman.com"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3.xml"/><Relationship Id="rId3" Type="http://schemas.openxmlformats.org/officeDocument/2006/relationships/hyperlink" Target="https://api.chucknorris.io/" TargetMode="External"/><Relationship Id="rId4" Type="http://schemas.openxmlformats.org/officeDocument/2006/relationships/image" Target="../media/image2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6.xml"/><Relationship Id="rId3" Type="http://schemas.openxmlformats.org/officeDocument/2006/relationships/hyperlink" Target="https://petstore.swagger.io/" TargetMode="External"/><Relationship Id="rId4" Type="http://schemas.openxmlformats.org/officeDocument/2006/relationships/image" Target="../media/image2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9.xml"/><Relationship Id="rId3" Type="http://schemas.openxmlformats.org/officeDocument/2006/relationships/image" Target="../media/image5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2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0.xml"/><Relationship Id="rId3" Type="http://schemas.openxmlformats.org/officeDocument/2006/relationships/image" Target="../media/image5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1.xml"/><Relationship Id="rId3" Type="http://schemas.openxmlformats.org/officeDocument/2006/relationships/image" Target="../media/image57.png"/><Relationship Id="rId4" Type="http://schemas.openxmlformats.org/officeDocument/2006/relationships/hyperlink" Target="https://datosgobar.github.io/georef-ar-api/"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4.xml"/><Relationship Id="rId3" Type="http://schemas.openxmlformats.org/officeDocument/2006/relationships/hyperlink" Target="https://api.chucknorris.io/" TargetMode="External"/><Relationship Id="rId4" Type="http://schemas.openxmlformats.org/officeDocument/2006/relationships/image" Target="../media/image28.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5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6.xml"/><Relationship Id="rId3" Type="http://schemas.openxmlformats.org/officeDocument/2006/relationships/image" Target="../media/image55.png"/><Relationship Id="rId4" Type="http://schemas.openxmlformats.org/officeDocument/2006/relationships/hyperlink" Target="https://pokeapi.co/" TargetMode="External"/><Relationship Id="rId5" Type="http://schemas.openxmlformats.org/officeDocument/2006/relationships/hyperlink" Target="https://pokeapi.co/docs/v2#pokemon-section" TargetMode="External"/><Relationship Id="rId6" Type="http://schemas.openxmlformats.org/officeDocument/2006/relationships/image" Target="../media/image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7.xml"/><Relationship Id="rId3" Type="http://schemas.openxmlformats.org/officeDocument/2006/relationships/image" Target="../media/image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9.xml"/><Relationship Id="rId3" Type="http://schemas.openxmlformats.org/officeDocument/2006/relationships/image" Target="../media/image6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0.xml"/><Relationship Id="rId3" Type="http://schemas.openxmlformats.org/officeDocument/2006/relationships/image" Target="../media/image60.png"/><Relationship Id="rId4" Type="http://schemas.openxmlformats.org/officeDocument/2006/relationships/hyperlink" Target="https://assertible.com/blog/7-http-methods-every-web-developer-should-know-and-how-to-test-them" TargetMode="External"/><Relationship Id="rId5" Type="http://schemas.openxmlformats.org/officeDocument/2006/relationships/hyperlink" Target="https://www.w3schools.com/xml/xml_soap.asp" TargetMode="External"/><Relationship Id="rId6" Type="http://schemas.openxmlformats.org/officeDocument/2006/relationships/hyperlink" Target="https://en.wikipedia.org/wiki/Representational_state_transfer#History" TargetMode="External"/><Relationship Id="rId7" Type="http://schemas.openxmlformats.org/officeDocument/2006/relationships/hyperlink" Target="https://ichi.pro/es/una-lista-seleccionada-de-100-api-publicas-geniales-y-divertidas-para-inspirar-su-proximo-proyecto-8109114517939" TargetMode="Externa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3.xml"/><Relationship Id="rId3" Type="http://schemas.openxmlformats.org/officeDocument/2006/relationships/image" Target="../media/image5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6.xml"/><Relationship Id="rId3" Type="http://schemas.openxmlformats.org/officeDocument/2006/relationships/image" Target="../media/image6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xml"/><Relationship Id="rId3"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34"/>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34"/>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98" name="Google Shape;98;p34"/>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99" name="Google Shape;99;p34"/>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43"/>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Tipo de prueba API</a:t>
            </a:r>
            <a:endParaRPr b="1" sz="4000">
              <a:solidFill>
                <a:schemeClr val="dk1"/>
              </a:solidFill>
              <a:latin typeface="DM Sans"/>
              <a:ea typeface="DM Sans"/>
              <a:cs typeface="DM Sans"/>
              <a:sym typeface="DM Sans"/>
            </a:endParaRPr>
          </a:p>
        </p:txBody>
      </p:sp>
      <p:sp>
        <p:nvSpPr>
          <p:cNvPr id="196" name="Google Shape;196;p43"/>
          <p:cNvSpPr txBox="1"/>
          <p:nvPr/>
        </p:nvSpPr>
        <p:spPr>
          <a:xfrm>
            <a:off x="457725" y="2211625"/>
            <a:ext cx="47301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API significa </a:t>
            </a:r>
            <a:r>
              <a:rPr b="1" lang="es" sz="1350">
                <a:latin typeface="DM Sans"/>
                <a:ea typeface="DM Sans"/>
                <a:cs typeface="DM Sans"/>
                <a:sym typeface="DM Sans"/>
              </a:rPr>
              <a:t>Application Programming Interfaces</a:t>
            </a:r>
            <a:r>
              <a:rPr lang="es" sz="1350">
                <a:latin typeface="DM Sans"/>
                <a:ea typeface="DM Sans"/>
                <a:cs typeface="DM Sans"/>
                <a:sym typeface="DM Sans"/>
              </a:rPr>
              <a:t>, o en castellano </a:t>
            </a:r>
            <a:r>
              <a:rPr b="1" lang="es" sz="1350">
                <a:highlight>
                  <a:srgbClr val="EA90FF"/>
                </a:highlight>
                <a:latin typeface="DM Sans"/>
                <a:ea typeface="DM Sans"/>
                <a:cs typeface="DM Sans"/>
                <a:sym typeface="DM Sans"/>
              </a:rPr>
              <a:t>Interfaz de programación de aplicaciones</a:t>
            </a:r>
            <a:r>
              <a:rPr lang="es" sz="1350">
                <a:latin typeface="DM Sans"/>
                <a:ea typeface="DM Sans"/>
                <a:cs typeface="DM Sans"/>
                <a:sym typeface="DM Sans"/>
              </a:rPr>
              <a:t>, y es un conjunto de definiciones y protocolos que se usa para desarrollar e integrar el software, permitiendo la comunicación entre dos aplicaciones a través de un conjunto de reglas (o endpoints).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197" name="Google Shape;197;p43"/>
          <p:cNvPicPr preferRelativeResize="0"/>
          <p:nvPr/>
        </p:nvPicPr>
        <p:blipFill rotWithShape="1">
          <a:blip r:embed="rId3">
            <a:alphaModFix/>
          </a:blip>
          <a:srcRect b="0" l="0" r="0" t="0"/>
          <a:stretch/>
        </p:blipFill>
        <p:spPr>
          <a:xfrm>
            <a:off x="6184453" y="1416985"/>
            <a:ext cx="2309525" cy="2309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4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Endpoints</a:t>
            </a:r>
            <a:endParaRPr b="1" sz="4000">
              <a:solidFill>
                <a:schemeClr val="dk1"/>
              </a:solidFill>
              <a:latin typeface="DM Sans"/>
              <a:ea typeface="DM Sans"/>
              <a:cs typeface="DM Sans"/>
              <a:sym typeface="DM Sans"/>
            </a:endParaRPr>
          </a:p>
        </p:txBody>
      </p:sp>
      <p:sp>
        <p:nvSpPr>
          <p:cNvPr id="203" name="Google Shape;203;p44"/>
          <p:cNvSpPr txBox="1"/>
          <p:nvPr/>
        </p:nvSpPr>
        <p:spPr>
          <a:xfrm>
            <a:off x="473350" y="1908175"/>
            <a:ext cx="74868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Los endpoints son las URLs de una API dentro del backend que realizan llamados para generar una acción. Desde un endpoint podremos llamar a una base de datos, a un servidor de </a:t>
            </a:r>
            <a:r>
              <a:rPr lang="es" sz="1350">
                <a:latin typeface="DM Sans"/>
                <a:ea typeface="DM Sans"/>
                <a:cs typeface="DM Sans"/>
                <a:sym typeface="DM Sans"/>
              </a:rPr>
              <a:t>imágenes</a:t>
            </a:r>
            <a:r>
              <a:rPr lang="es" sz="1350">
                <a:latin typeface="DM Sans"/>
                <a:ea typeface="DM Sans"/>
                <a:cs typeface="DM Sans"/>
                <a:sym typeface="DM Sans"/>
              </a:rPr>
              <a:t>, o incluso a otro endpoint, entre otros.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45"/>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45"/>
          <p:cNvSpPr txBox="1"/>
          <p:nvPr/>
        </p:nvSpPr>
        <p:spPr>
          <a:xfrm>
            <a:off x="4684250" y="1104875"/>
            <a:ext cx="39525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CRUD</a:t>
            </a:r>
            <a:endParaRPr b="1" sz="4000">
              <a:solidFill>
                <a:schemeClr val="dk1"/>
              </a:solidFill>
              <a:latin typeface="DM Sans"/>
              <a:ea typeface="DM Sans"/>
              <a:cs typeface="DM Sans"/>
              <a:sym typeface="DM Sans"/>
            </a:endParaRPr>
          </a:p>
        </p:txBody>
      </p:sp>
      <p:sp>
        <p:nvSpPr>
          <p:cNvPr id="210" name="Google Shape;210;p45"/>
          <p:cNvSpPr txBox="1"/>
          <p:nvPr/>
        </p:nvSpPr>
        <p:spPr>
          <a:xfrm>
            <a:off x="4612825" y="2211625"/>
            <a:ext cx="40239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Alude a Copy, Read, Update, Delete y son las distintas acciones que realizará un endpoint, pero tendrán los nombres GET, PUT, POST y DELETE.</a:t>
            </a:r>
            <a:endParaRPr sz="1350">
              <a:latin typeface="DM Sans"/>
              <a:ea typeface="DM Sans"/>
              <a:cs typeface="DM Sans"/>
              <a:sym typeface="DM Sans"/>
            </a:endParaRPr>
          </a:p>
          <a:p>
            <a:pPr indent="0" lvl="0" marL="0" rtl="0" algn="l">
              <a:spcBef>
                <a:spcPts val="0"/>
              </a:spcBef>
              <a:spcAft>
                <a:spcPts val="0"/>
              </a:spcAft>
              <a:buNone/>
            </a:pPr>
            <a:r>
              <a:rPr lang="es" sz="1350">
                <a:highlight>
                  <a:srgbClr val="EA90FF"/>
                </a:highlight>
                <a:latin typeface="DM Sans"/>
                <a:ea typeface="DM Sans"/>
                <a:cs typeface="DM Sans"/>
                <a:sym typeface="DM Sans"/>
              </a:rPr>
              <a:t>Estas cuatro acciones son de las más usadas.</a:t>
            </a:r>
            <a:endParaRPr sz="1350">
              <a:highlight>
                <a:srgbClr val="EA90FF"/>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211" name="Google Shape;211;p45"/>
          <p:cNvPicPr preferRelativeResize="0"/>
          <p:nvPr/>
        </p:nvPicPr>
        <p:blipFill rotWithShape="1">
          <a:blip r:embed="rId3">
            <a:alphaModFix/>
          </a:blip>
          <a:srcRect b="0" l="0" r="0" t="0"/>
          <a:stretch/>
        </p:blipFill>
        <p:spPr>
          <a:xfrm>
            <a:off x="217425" y="1535050"/>
            <a:ext cx="4187950" cy="2073400"/>
          </a:xfrm>
          <a:prstGeom prst="rect">
            <a:avLst/>
          </a:prstGeom>
          <a:noFill/>
          <a:ln>
            <a:noFill/>
          </a:ln>
        </p:spPr>
      </p:pic>
      <p:sp>
        <p:nvSpPr>
          <p:cNvPr id="212" name="Google Shape;212;p45"/>
          <p:cNvSpPr txBox="1"/>
          <p:nvPr/>
        </p:nvSpPr>
        <p:spPr>
          <a:xfrm>
            <a:off x="217425" y="466175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lang="es" sz="1100">
                <a:solidFill>
                  <a:srgbClr val="999999"/>
                </a:solidFill>
                <a:latin typeface="DM Sans"/>
                <a:ea typeface="DM Sans"/>
                <a:cs typeface="DM Sans"/>
                <a:sym typeface="DM Sans"/>
              </a:rPr>
              <a:t>Referencia: Cody Reichert | </a:t>
            </a:r>
            <a:r>
              <a:rPr lang="es" sz="1100" u="sng">
                <a:solidFill>
                  <a:srgbClr val="83AEFB"/>
                </a:solidFill>
                <a:latin typeface="DM Sans"/>
                <a:ea typeface="DM Sans"/>
                <a:cs typeface="DM Sans"/>
                <a:sym typeface="DM Sans"/>
                <a:hlinkClick r:id="rId4">
                  <a:extLst>
                    <a:ext uri="{A12FA001-AC4F-418D-AE19-62706E023703}">
                      <ahyp:hlinkClr val="tx"/>
                    </a:ext>
                  </a:extLst>
                </a:hlinkClick>
              </a:rPr>
              <a:t>Assertible</a:t>
            </a:r>
            <a:endParaRPr i="1" sz="1200" u="sng">
              <a:solidFill>
                <a:srgbClr val="83AEFB"/>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4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Respuesta endpoint</a:t>
            </a:r>
            <a:endParaRPr b="1" sz="4000">
              <a:solidFill>
                <a:schemeClr val="dk1"/>
              </a:solidFill>
              <a:latin typeface="DM Sans"/>
              <a:ea typeface="DM Sans"/>
              <a:cs typeface="DM Sans"/>
              <a:sym typeface="DM Sans"/>
            </a:endParaRPr>
          </a:p>
        </p:txBody>
      </p:sp>
      <p:sp>
        <p:nvSpPr>
          <p:cNvPr id="218" name="Google Shape;218;p46"/>
          <p:cNvSpPr txBox="1"/>
          <p:nvPr/>
        </p:nvSpPr>
        <p:spPr>
          <a:xfrm>
            <a:off x="473350" y="1908175"/>
            <a:ext cx="68541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highlight>
                  <a:srgbClr val="EA90FF"/>
                </a:highlight>
                <a:latin typeface="DM Sans"/>
                <a:ea typeface="DM Sans"/>
                <a:cs typeface="DM Sans"/>
                <a:sym typeface="DM Sans"/>
              </a:rPr>
              <a:t>La respuesta puede ser una confirmación de que algo se modificó o una información solicitada.</a:t>
            </a:r>
            <a:endParaRPr sz="1350">
              <a:highlight>
                <a:srgbClr val="EA90FF"/>
              </a:highlight>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Junto con esto, tenemos distintos tipos de códigos de respuesta que nos indican si funciono, o no, y en este caso, las razones por las que falló el llamado.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47"/>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224" name="Google Shape;224;p47"/>
          <p:cNvSpPr txBox="1"/>
          <p:nvPr/>
        </p:nvSpPr>
        <p:spPr>
          <a:xfrm>
            <a:off x="473350" y="1626100"/>
            <a:ext cx="7169400" cy="331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B7B7B7"/>
                </a:solidFill>
                <a:latin typeface="DM Sans"/>
                <a:ea typeface="DM Sans"/>
                <a:cs typeface="DM Sans"/>
                <a:sym typeface="DM Sans"/>
              </a:rPr>
              <a:t>Una vez que hacemos un llamado utilizando alguno de los métodos que vimos recién, recibiremos una respuesta con el cuerpo de la misma.</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314325" lvl="0" marL="457200" rtl="0" algn="l">
              <a:lnSpc>
                <a:spcPct val="115000"/>
              </a:lnSpc>
              <a:spcBef>
                <a:spcPts val="0"/>
              </a:spcBef>
              <a:spcAft>
                <a:spcPts val="0"/>
              </a:spcAft>
              <a:buClr>
                <a:srgbClr val="EAFF6A"/>
              </a:buClr>
              <a:buSzPts val="1350"/>
              <a:buFont typeface="DM Sans"/>
              <a:buAutoNum type="arabicPeriod"/>
            </a:pPr>
            <a:r>
              <a:rPr lang="es" sz="1350">
                <a:solidFill>
                  <a:schemeClr val="lt1"/>
                </a:solidFill>
                <a:latin typeface="DM Sans"/>
                <a:ea typeface="DM Sans"/>
                <a:cs typeface="DM Sans"/>
                <a:sym typeface="DM Sans"/>
              </a:rPr>
              <a:t>Abrimos la pagina </a:t>
            </a:r>
            <a:r>
              <a:rPr lang="es" sz="1350" u="sng">
                <a:solidFill>
                  <a:schemeClr val="hlink"/>
                </a:solidFill>
                <a:latin typeface="DM Sans"/>
                <a:ea typeface="DM Sans"/>
                <a:cs typeface="DM Sans"/>
                <a:sym typeface="DM Sans"/>
                <a:hlinkClick r:id="rId3"/>
              </a:rPr>
              <a:t>https://http.cat/</a:t>
            </a:r>
            <a:r>
              <a:rPr lang="es" sz="1350">
                <a:solidFill>
                  <a:schemeClr val="lt1"/>
                </a:solidFill>
                <a:latin typeface="DM Sans"/>
                <a:ea typeface="DM Sans"/>
                <a:cs typeface="DM Sans"/>
                <a:sym typeface="DM Sans"/>
              </a:rPr>
              <a:t>  para ver los distintos códigos de respuesta que existen</a:t>
            </a:r>
            <a:endParaRPr sz="1350">
              <a:solidFill>
                <a:schemeClr val="lt1"/>
              </a:solidFill>
              <a:latin typeface="DM Sans"/>
              <a:ea typeface="DM Sans"/>
              <a:cs typeface="DM Sans"/>
              <a:sym typeface="DM Sans"/>
            </a:endParaRPr>
          </a:p>
          <a:p>
            <a:pPr indent="-314325" lvl="0" marL="457200" rtl="0" algn="l">
              <a:lnSpc>
                <a:spcPct val="115000"/>
              </a:lnSpc>
              <a:spcBef>
                <a:spcPts val="0"/>
              </a:spcBef>
              <a:spcAft>
                <a:spcPts val="0"/>
              </a:spcAft>
              <a:buClr>
                <a:srgbClr val="EAFF6A"/>
              </a:buClr>
              <a:buSzPts val="1350"/>
              <a:buFont typeface="DM Sans"/>
              <a:buAutoNum type="arabicPeriod"/>
            </a:pPr>
            <a:r>
              <a:rPr lang="es" sz="1350">
                <a:solidFill>
                  <a:schemeClr val="lt1"/>
                </a:solidFill>
                <a:latin typeface="DM Sans"/>
                <a:ea typeface="DM Sans"/>
                <a:cs typeface="DM Sans"/>
                <a:sym typeface="DM Sans"/>
              </a:rPr>
              <a:t>A continuación desarrollaremos los códigos más comunes</a:t>
            </a:r>
            <a:endParaRPr sz="1350">
              <a:solidFill>
                <a:schemeClr val="lt1"/>
              </a:solidFill>
              <a:latin typeface="DM Sans"/>
              <a:ea typeface="DM Sans"/>
              <a:cs typeface="DM Sans"/>
              <a:sym typeface="DM Sans"/>
            </a:endParaRPr>
          </a:p>
          <a:p>
            <a:pPr indent="0" lvl="0" marL="0" rtl="0" algn="l">
              <a:spcBef>
                <a:spcPts val="800"/>
              </a:spcBef>
              <a:spcAft>
                <a:spcPts val="0"/>
              </a:spcAft>
              <a:buNone/>
            </a:pPr>
            <a:r>
              <a:t/>
            </a:r>
            <a:endParaRPr b="1" sz="2500">
              <a:solidFill>
                <a:srgbClr val="B7B7B7"/>
              </a:solidFill>
              <a:latin typeface="Helvetica Neue"/>
              <a:ea typeface="Helvetica Neue"/>
              <a:cs typeface="Helvetica Neue"/>
              <a:sym typeface="Helvetica Neue"/>
            </a:endParaRPr>
          </a:p>
        </p:txBody>
      </p:sp>
      <p:grpSp>
        <p:nvGrpSpPr>
          <p:cNvPr id="225" name="Google Shape;225;p47"/>
          <p:cNvGrpSpPr/>
          <p:nvPr/>
        </p:nvGrpSpPr>
        <p:grpSpPr>
          <a:xfrm>
            <a:off x="473351" y="619523"/>
            <a:ext cx="738900" cy="738900"/>
            <a:chOff x="473351" y="619523"/>
            <a:chExt cx="738900" cy="738900"/>
          </a:xfrm>
        </p:grpSpPr>
        <p:sp>
          <p:nvSpPr>
            <p:cNvPr id="226" name="Google Shape;226;p4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7" name="Google Shape;227;p47" title="ícono de ejemplo en vivo"/>
            <p:cNvPicPr preferRelativeResize="0"/>
            <p:nvPr/>
          </p:nvPicPr>
          <p:blipFill>
            <a:blip r:embed="rId4">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48"/>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200</a:t>
            </a:r>
            <a:endParaRPr b="1" sz="4000">
              <a:solidFill>
                <a:schemeClr val="dk1"/>
              </a:solidFill>
              <a:latin typeface="DM Sans"/>
              <a:ea typeface="DM Sans"/>
              <a:cs typeface="DM Sans"/>
              <a:sym typeface="DM Sans"/>
            </a:endParaRPr>
          </a:p>
        </p:txBody>
      </p:sp>
      <p:sp>
        <p:nvSpPr>
          <p:cNvPr id="233" name="Google Shape;233;p48"/>
          <p:cNvSpPr txBox="1"/>
          <p:nvPr/>
        </p:nvSpPr>
        <p:spPr>
          <a:xfrm>
            <a:off x="457725" y="2211625"/>
            <a:ext cx="47301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Solicitud aceptada; la respuesta contiene el resultado. </a:t>
            </a:r>
            <a:r>
              <a:rPr lang="es" sz="1350">
                <a:highlight>
                  <a:srgbClr val="EA90FF"/>
                </a:highlight>
                <a:latin typeface="DM Sans"/>
                <a:ea typeface="DM Sans"/>
                <a:cs typeface="DM Sans"/>
                <a:sym typeface="DM Sans"/>
              </a:rPr>
              <a:t>Este es un código de respuesta general a cualquier solicitud. </a:t>
            </a:r>
            <a:endParaRPr sz="1350">
              <a:highlight>
                <a:srgbClr val="EA90FF"/>
              </a:highlight>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En las solicitudes GET, el recurso o datos solicitados están en el cuerpo de la respuesta. </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En las solicitudes PUT o DELETE, la solicitud fue satisfactoria y la información acerca del resultado se puede encontrar en el cuerpo de la respuesta.</a:t>
            </a:r>
            <a:endParaRPr sz="1350">
              <a:latin typeface="DM Sans"/>
              <a:ea typeface="DM Sans"/>
              <a:cs typeface="DM Sans"/>
              <a:sym typeface="DM Sans"/>
            </a:endParaRPr>
          </a:p>
        </p:txBody>
      </p:sp>
      <p:pic>
        <p:nvPicPr>
          <p:cNvPr id="234" name="Google Shape;234;p48"/>
          <p:cNvPicPr preferRelativeResize="0"/>
          <p:nvPr/>
        </p:nvPicPr>
        <p:blipFill rotWithShape="1">
          <a:blip r:embed="rId3">
            <a:alphaModFix/>
          </a:blip>
          <a:srcRect b="0" l="0" r="0" t="1864"/>
          <a:stretch/>
        </p:blipFill>
        <p:spPr>
          <a:xfrm>
            <a:off x="5451225" y="1143000"/>
            <a:ext cx="3447275" cy="28228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49"/>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9"/>
          <p:cNvSpPr txBox="1"/>
          <p:nvPr/>
        </p:nvSpPr>
        <p:spPr>
          <a:xfrm>
            <a:off x="3788700" y="10742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201</a:t>
            </a:r>
            <a:endParaRPr b="1" sz="4000">
              <a:solidFill>
                <a:schemeClr val="dk1"/>
              </a:solidFill>
              <a:latin typeface="DM Sans"/>
              <a:ea typeface="DM Sans"/>
              <a:cs typeface="DM Sans"/>
              <a:sym typeface="DM Sans"/>
            </a:endParaRPr>
          </a:p>
        </p:txBody>
      </p:sp>
      <p:sp>
        <p:nvSpPr>
          <p:cNvPr id="241" name="Google Shape;241;p49"/>
          <p:cNvSpPr txBox="1"/>
          <p:nvPr/>
        </p:nvSpPr>
        <p:spPr>
          <a:xfrm>
            <a:off x="3788700" y="2140175"/>
            <a:ext cx="47088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Las operaciones PUT o POST </a:t>
            </a:r>
            <a:r>
              <a:rPr lang="es" sz="1350">
                <a:latin typeface="DM Sans"/>
                <a:ea typeface="DM Sans"/>
                <a:cs typeface="DM Sans"/>
                <a:sym typeface="DM Sans"/>
              </a:rPr>
              <a:t>devuelven</a:t>
            </a:r>
            <a:r>
              <a:rPr lang="es" sz="1350">
                <a:latin typeface="DM Sans"/>
                <a:ea typeface="DM Sans"/>
                <a:cs typeface="DM Sans"/>
                <a:sym typeface="DM Sans"/>
              </a:rPr>
              <a:t> este código de respuesta e indica que se ha creado un recurso de forma satisfactoria.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El cuerpo de la respuesta podría, por ejemplo, contener información acerca de un nuevo recurso o información de validación.</a:t>
            </a:r>
            <a:endParaRPr sz="1350">
              <a:latin typeface="DM Sans"/>
              <a:ea typeface="DM Sans"/>
              <a:cs typeface="DM Sans"/>
              <a:sym typeface="DM Sans"/>
            </a:endParaRPr>
          </a:p>
        </p:txBody>
      </p:sp>
      <p:pic>
        <p:nvPicPr>
          <p:cNvPr id="242" name="Google Shape;242;p49"/>
          <p:cNvPicPr preferRelativeResize="0"/>
          <p:nvPr/>
        </p:nvPicPr>
        <p:blipFill rotWithShape="1">
          <a:blip r:embed="rId3">
            <a:alphaModFix/>
          </a:blip>
          <a:srcRect b="0" l="1879" r="1753" t="0"/>
          <a:stretch/>
        </p:blipFill>
        <p:spPr>
          <a:xfrm>
            <a:off x="363525" y="1168779"/>
            <a:ext cx="3285976" cy="280594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50"/>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400</a:t>
            </a:r>
            <a:endParaRPr b="1" sz="4000">
              <a:solidFill>
                <a:schemeClr val="dk1"/>
              </a:solidFill>
              <a:latin typeface="DM Sans"/>
              <a:ea typeface="DM Sans"/>
              <a:cs typeface="DM Sans"/>
              <a:sym typeface="DM Sans"/>
            </a:endParaRPr>
          </a:p>
        </p:txBody>
      </p:sp>
      <p:sp>
        <p:nvSpPr>
          <p:cNvPr id="248" name="Google Shape;248;p50"/>
          <p:cNvSpPr txBox="1"/>
          <p:nvPr/>
        </p:nvSpPr>
        <p:spPr>
          <a:xfrm>
            <a:off x="457725" y="1915675"/>
            <a:ext cx="47301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La solicitud no fue válida.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Este código se devuelve cuando el servidor ha intentado procesar la solicitud, pero algún aspecto de la misma no es válido.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La información acerca de la solicitud se proporciona en el cuerpo de la respuesta e incluye un código de error y un mensaje de error.</a:t>
            </a:r>
            <a:endParaRPr sz="1350">
              <a:latin typeface="DM Sans"/>
              <a:ea typeface="DM Sans"/>
              <a:cs typeface="DM Sans"/>
              <a:sym typeface="DM Sans"/>
            </a:endParaRPr>
          </a:p>
        </p:txBody>
      </p:sp>
      <p:pic>
        <p:nvPicPr>
          <p:cNvPr id="249" name="Google Shape;249;p50"/>
          <p:cNvPicPr preferRelativeResize="0"/>
          <p:nvPr/>
        </p:nvPicPr>
        <p:blipFill>
          <a:blip r:embed="rId3">
            <a:alphaModFix/>
          </a:blip>
          <a:stretch>
            <a:fillRect/>
          </a:stretch>
        </p:blipFill>
        <p:spPr>
          <a:xfrm>
            <a:off x="5481575" y="1071048"/>
            <a:ext cx="3417500" cy="28707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51"/>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51"/>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401</a:t>
            </a:r>
            <a:endParaRPr b="1" sz="4000">
              <a:solidFill>
                <a:schemeClr val="dk1"/>
              </a:solidFill>
              <a:latin typeface="DM Sans"/>
              <a:ea typeface="DM Sans"/>
              <a:cs typeface="DM Sans"/>
              <a:sym typeface="DM Sans"/>
            </a:endParaRPr>
          </a:p>
        </p:txBody>
      </p:sp>
      <p:sp>
        <p:nvSpPr>
          <p:cNvPr id="256" name="Google Shape;256;p51"/>
          <p:cNvSpPr txBox="1"/>
          <p:nvPr/>
        </p:nvSpPr>
        <p:spPr>
          <a:xfrm>
            <a:off x="3649500" y="2211613"/>
            <a:ext cx="4987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El servidor de aplicaciones devuelve este código de respuesta cuando está habilitada la seguridad y falta la información de autorización en la solicitud</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257" name="Google Shape;257;p51"/>
          <p:cNvPicPr preferRelativeResize="0"/>
          <p:nvPr/>
        </p:nvPicPr>
        <p:blipFill>
          <a:blip r:embed="rId3">
            <a:alphaModFix/>
          </a:blip>
          <a:stretch>
            <a:fillRect/>
          </a:stretch>
        </p:blipFill>
        <p:spPr>
          <a:xfrm>
            <a:off x="264650" y="1206540"/>
            <a:ext cx="3286800" cy="2730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52"/>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404</a:t>
            </a:r>
            <a:endParaRPr b="1" sz="4000">
              <a:solidFill>
                <a:schemeClr val="dk1"/>
              </a:solidFill>
              <a:latin typeface="DM Sans"/>
              <a:ea typeface="DM Sans"/>
              <a:cs typeface="DM Sans"/>
              <a:sym typeface="DM Sans"/>
            </a:endParaRPr>
          </a:p>
        </p:txBody>
      </p:sp>
      <p:sp>
        <p:nvSpPr>
          <p:cNvPr id="263" name="Google Shape;263;p52"/>
          <p:cNvSpPr txBox="1"/>
          <p:nvPr/>
        </p:nvSpPr>
        <p:spPr>
          <a:xfrm>
            <a:off x="457725" y="2211625"/>
            <a:ext cx="47301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Indica que el recurso de destino no existe. Esto podría deberse a que la URL no está bien formada o a que se ha suprimido el recurso.</a:t>
            </a:r>
            <a:endParaRPr sz="1350">
              <a:latin typeface="DM Sans"/>
              <a:ea typeface="DM Sans"/>
              <a:cs typeface="DM Sans"/>
              <a:sym typeface="DM Sans"/>
            </a:endParaRPr>
          </a:p>
        </p:txBody>
      </p:sp>
      <p:pic>
        <p:nvPicPr>
          <p:cNvPr id="264" name="Google Shape;264;p52"/>
          <p:cNvPicPr preferRelativeResize="0"/>
          <p:nvPr/>
        </p:nvPicPr>
        <p:blipFill>
          <a:blip r:embed="rId3">
            <a:alphaModFix/>
          </a:blip>
          <a:stretch>
            <a:fillRect/>
          </a:stretch>
        </p:blipFill>
        <p:spPr>
          <a:xfrm>
            <a:off x="5408175" y="1071047"/>
            <a:ext cx="3286799" cy="26818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35"/>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API Testing</a:t>
            </a:r>
            <a:endParaRPr b="1" sz="4000">
              <a:solidFill>
                <a:srgbClr val="EAFF6A"/>
              </a:solidFill>
              <a:latin typeface="DM Sans"/>
              <a:ea typeface="DM Sans"/>
              <a:cs typeface="DM Sans"/>
              <a:sym typeface="DM Sans"/>
            </a:endParaRPr>
          </a:p>
        </p:txBody>
      </p:sp>
      <p:sp>
        <p:nvSpPr>
          <p:cNvPr id="105" name="Google Shape;105;p35"/>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lt1"/>
                </a:solidFill>
                <a:latin typeface="DM Sans"/>
                <a:ea typeface="DM Sans"/>
                <a:cs typeface="DM Sans"/>
                <a:sym typeface="DM Sans"/>
              </a:rPr>
              <a:t>Clase 11. </a:t>
            </a:r>
            <a:r>
              <a:rPr lang="es" sz="1800">
                <a:solidFill>
                  <a:schemeClr val="lt1"/>
                </a:solidFill>
                <a:latin typeface="DM Sans"/>
                <a:ea typeface="DM Sans"/>
                <a:cs typeface="DM Sans"/>
                <a:sym typeface="DM Sans"/>
              </a:rPr>
              <a:t>TESTING QA</a:t>
            </a:r>
            <a:endParaRPr sz="1600">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53"/>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53"/>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500</a:t>
            </a:r>
            <a:endParaRPr b="1" sz="4000">
              <a:solidFill>
                <a:schemeClr val="dk1"/>
              </a:solidFill>
              <a:latin typeface="DM Sans"/>
              <a:ea typeface="DM Sans"/>
              <a:cs typeface="DM Sans"/>
              <a:sym typeface="DM Sans"/>
            </a:endParaRPr>
          </a:p>
        </p:txBody>
      </p:sp>
      <p:sp>
        <p:nvSpPr>
          <p:cNvPr id="271" name="Google Shape;271;p53"/>
          <p:cNvSpPr txBox="1"/>
          <p:nvPr/>
        </p:nvSpPr>
        <p:spPr>
          <a:xfrm>
            <a:off x="3649500" y="2211613"/>
            <a:ext cx="49872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Se ha producido un error interno en el servidor.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Esto podría indicar un problema con la solicitud o un problema en el código del lado del servidor. Se puede encontrar información acerca del error en el cuerpo de respuesta.</a:t>
            </a:r>
            <a:endParaRPr sz="1350">
              <a:latin typeface="DM Sans"/>
              <a:ea typeface="DM Sans"/>
              <a:cs typeface="DM Sans"/>
              <a:sym typeface="DM Sans"/>
            </a:endParaRPr>
          </a:p>
        </p:txBody>
      </p:sp>
      <p:pic>
        <p:nvPicPr>
          <p:cNvPr id="272" name="Google Shape;272;p53"/>
          <p:cNvPicPr preferRelativeResize="0"/>
          <p:nvPr/>
        </p:nvPicPr>
        <p:blipFill>
          <a:blip r:embed="rId3">
            <a:alphaModFix/>
          </a:blip>
          <a:stretch>
            <a:fillRect/>
          </a:stretch>
        </p:blipFill>
        <p:spPr>
          <a:xfrm>
            <a:off x="478950" y="1323272"/>
            <a:ext cx="2939825" cy="249695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54"/>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¿Por qué probamos APIs?</a:t>
            </a:r>
            <a:endParaRPr b="1" sz="4000">
              <a:solidFill>
                <a:schemeClr val="dk1"/>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55"/>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Funciones de APIs</a:t>
            </a:r>
            <a:endParaRPr b="1" sz="4000">
              <a:solidFill>
                <a:schemeClr val="dk1"/>
              </a:solidFill>
              <a:latin typeface="DM Sans"/>
              <a:ea typeface="DM Sans"/>
              <a:cs typeface="DM Sans"/>
              <a:sym typeface="DM Sans"/>
            </a:endParaRPr>
          </a:p>
        </p:txBody>
      </p:sp>
      <p:sp>
        <p:nvSpPr>
          <p:cNvPr id="283" name="Google Shape;283;p55"/>
          <p:cNvSpPr txBox="1"/>
          <p:nvPr/>
        </p:nvSpPr>
        <p:spPr>
          <a:xfrm>
            <a:off x="457725" y="2211625"/>
            <a:ext cx="47301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Las APIs cumplen el papel fundamental de traer la información y mostrarla en la pantalla. Ésto la vuelve muy importante, ya que si fallan, serán el resultado de lo que veremos en pantalla.</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284" name="Google Shape;284;p55"/>
          <p:cNvPicPr preferRelativeResize="0"/>
          <p:nvPr/>
        </p:nvPicPr>
        <p:blipFill rotWithShape="1">
          <a:blip r:embed="rId3">
            <a:alphaModFix/>
          </a:blip>
          <a:srcRect b="0" l="0" r="0" t="0"/>
          <a:stretch/>
        </p:blipFill>
        <p:spPr>
          <a:xfrm>
            <a:off x="5307075" y="1548126"/>
            <a:ext cx="3488901" cy="1962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5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Implementación de APIs</a:t>
            </a:r>
            <a:endParaRPr b="1" sz="4000">
              <a:solidFill>
                <a:schemeClr val="dk1"/>
              </a:solidFill>
              <a:latin typeface="DM Sans"/>
              <a:ea typeface="DM Sans"/>
              <a:cs typeface="DM Sans"/>
              <a:sym typeface="DM Sans"/>
            </a:endParaRPr>
          </a:p>
        </p:txBody>
      </p:sp>
      <p:sp>
        <p:nvSpPr>
          <p:cNvPr id="290" name="Google Shape;290;p56"/>
          <p:cNvSpPr txBox="1"/>
          <p:nvPr/>
        </p:nvSpPr>
        <p:spPr>
          <a:xfrm>
            <a:off x="473350" y="1908175"/>
            <a:ext cx="72420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La implementación de las pruebas, se llevarán adelante de dos formas particulares:</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Mediante herramientas de consulta y modificación de APIs</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A través del uso de HTTP Debug Proxy</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57"/>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57"/>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Pruebas de APIs</a:t>
            </a:r>
            <a:endParaRPr b="1" sz="4000">
              <a:solidFill>
                <a:schemeClr val="dk1"/>
              </a:solidFill>
              <a:latin typeface="DM Sans"/>
              <a:ea typeface="DM Sans"/>
              <a:cs typeface="DM Sans"/>
              <a:sym typeface="DM Sans"/>
            </a:endParaRPr>
          </a:p>
        </p:txBody>
      </p:sp>
      <p:sp>
        <p:nvSpPr>
          <p:cNvPr id="297" name="Google Shape;297;p57"/>
          <p:cNvSpPr txBox="1"/>
          <p:nvPr/>
        </p:nvSpPr>
        <p:spPr>
          <a:xfrm>
            <a:off x="3649500" y="2211613"/>
            <a:ext cx="49872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Hay una serie de herramientas que sirven específicamente para hacer pruebas de APIs, más adelante veremos cómo se comportan las mismas:</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Si las respuestas son como esperamos</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Cómo hacen distintos tipos de pruebas</a:t>
            </a:r>
            <a:r>
              <a:rPr lang="es" sz="1350">
                <a:latin typeface="DM Sans"/>
                <a:ea typeface="DM Sans"/>
                <a:cs typeface="DM Sans"/>
                <a:sym typeface="DM Sans"/>
              </a:rPr>
              <a:t>,</a:t>
            </a:r>
            <a:r>
              <a:rPr lang="es" sz="1350">
                <a:latin typeface="DM Sans"/>
                <a:ea typeface="DM Sans"/>
                <a:cs typeface="DM Sans"/>
                <a:sym typeface="DM Sans"/>
              </a:rPr>
              <a:t> </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Si encontramos brechas de seguridad.</a:t>
            </a:r>
            <a:endParaRPr sz="1350">
              <a:latin typeface="DM Sans"/>
              <a:ea typeface="DM Sans"/>
              <a:cs typeface="DM Sans"/>
              <a:sym typeface="DM Sans"/>
            </a:endParaRPr>
          </a:p>
        </p:txBody>
      </p:sp>
      <p:sp>
        <p:nvSpPr>
          <p:cNvPr id="298" name="Google Shape;298;p57"/>
          <p:cNvSpPr txBox="1"/>
          <p:nvPr/>
        </p:nvSpPr>
        <p:spPr>
          <a:xfrm>
            <a:off x="417000" y="1790150"/>
            <a:ext cx="3232500" cy="1416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4200"/>
              <a:buFont typeface="Arial"/>
              <a:buNone/>
            </a:pPr>
            <a:r>
              <a:rPr b="0" i="0" lang="es" sz="8000" u="none" cap="none" strike="noStrike">
                <a:solidFill>
                  <a:srgbClr val="000000"/>
                </a:solidFill>
                <a:latin typeface="Arial"/>
                <a:ea typeface="Arial"/>
                <a:cs typeface="Arial"/>
                <a:sym typeface="Arial"/>
              </a:rPr>
              <a:t>💻📋</a:t>
            </a:r>
            <a:endParaRPr b="0" i="0" sz="80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8"/>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HTTP Debug Proxy</a:t>
            </a:r>
            <a:endParaRPr b="1" sz="4000">
              <a:solidFill>
                <a:schemeClr val="dk1"/>
              </a:solidFill>
              <a:latin typeface="DM Sans"/>
              <a:ea typeface="DM Sans"/>
              <a:cs typeface="DM Sans"/>
              <a:sym typeface="DM Sans"/>
            </a:endParaRPr>
          </a:p>
        </p:txBody>
      </p:sp>
      <p:sp>
        <p:nvSpPr>
          <p:cNvPr id="304" name="Google Shape;304;p58"/>
          <p:cNvSpPr txBox="1"/>
          <p:nvPr/>
        </p:nvSpPr>
        <p:spPr>
          <a:xfrm>
            <a:off x="457725" y="2211625"/>
            <a:ext cx="47301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Estas herramientas son las que </a:t>
            </a:r>
            <a:r>
              <a:rPr lang="es" sz="1350">
                <a:highlight>
                  <a:srgbClr val="EA90FF"/>
                </a:highlight>
                <a:latin typeface="DM Sans"/>
                <a:ea typeface="DM Sans"/>
                <a:cs typeface="DM Sans"/>
                <a:sym typeface="DM Sans"/>
              </a:rPr>
              <a:t>interceptan toda la información que sale de las aplicaciones </a:t>
            </a:r>
            <a:r>
              <a:rPr lang="es" sz="1350">
                <a:latin typeface="DM Sans"/>
                <a:ea typeface="DM Sans"/>
                <a:cs typeface="DM Sans"/>
                <a:sym typeface="DM Sans"/>
              </a:rPr>
              <a:t>y nos </a:t>
            </a:r>
            <a:r>
              <a:rPr b="1" lang="es" sz="1350">
                <a:latin typeface="DM Sans"/>
                <a:ea typeface="DM Sans"/>
                <a:cs typeface="DM Sans"/>
                <a:sym typeface="DM Sans"/>
              </a:rPr>
              <a:t>permite modificar los endpoints para ir viendo distintos comportamientos</a:t>
            </a:r>
            <a:r>
              <a:rPr lang="es" sz="1350">
                <a:latin typeface="DM Sans"/>
                <a:ea typeface="DM Sans"/>
                <a:cs typeface="DM Sans"/>
                <a:sym typeface="DM Sans"/>
              </a:rPr>
              <a:t> acorde a la información que fuimos configurando.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305" name="Google Shape;305;p58"/>
          <p:cNvPicPr preferRelativeResize="0"/>
          <p:nvPr/>
        </p:nvPicPr>
        <p:blipFill rotWithShape="1">
          <a:blip r:embed="rId3">
            <a:alphaModFix/>
          </a:blip>
          <a:srcRect b="0" l="0" r="0" t="0"/>
          <a:stretch/>
        </p:blipFill>
        <p:spPr>
          <a:xfrm>
            <a:off x="6120875" y="1509125"/>
            <a:ext cx="2125251" cy="21252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Visor llamados</a:t>
            </a:r>
            <a:endParaRPr b="1" sz="4000">
              <a:solidFill>
                <a:schemeClr val="dk1"/>
              </a:solidFill>
              <a:latin typeface="DM Sans"/>
              <a:ea typeface="DM Sans"/>
              <a:cs typeface="DM Sans"/>
              <a:sym typeface="DM Sans"/>
            </a:endParaRPr>
          </a:p>
        </p:txBody>
      </p:sp>
      <p:sp>
        <p:nvSpPr>
          <p:cNvPr id="311" name="Google Shape;311;p59"/>
          <p:cNvSpPr txBox="1"/>
          <p:nvPr/>
        </p:nvSpPr>
        <p:spPr>
          <a:xfrm>
            <a:off x="473350" y="1908175"/>
            <a:ext cx="72420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Desde la consola de cada explorador, podremos observar los </a:t>
            </a:r>
            <a:r>
              <a:rPr lang="es" sz="1350">
                <a:highlight>
                  <a:srgbClr val="EA90FF"/>
                </a:highlight>
                <a:latin typeface="DM Sans"/>
                <a:ea typeface="DM Sans"/>
                <a:cs typeface="DM Sans"/>
                <a:sym typeface="DM Sans"/>
              </a:rPr>
              <a:t>llamados que hace el sistema para traer toda la información</a:t>
            </a:r>
            <a:r>
              <a:rPr lang="es" sz="1350">
                <a:latin typeface="DM Sans"/>
                <a:ea typeface="DM Sans"/>
                <a:cs typeface="DM Sans"/>
                <a:sym typeface="DM Sans"/>
              </a:rPr>
              <a:t> que vemos en pantalla.</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60"/>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Ejemplo visor llamados</a:t>
            </a:r>
            <a:endParaRPr b="1" sz="3500">
              <a:solidFill>
                <a:schemeClr val="lt1"/>
              </a:solidFill>
              <a:latin typeface="DM Sans"/>
              <a:ea typeface="DM Sans"/>
              <a:cs typeface="DM Sans"/>
              <a:sym typeface="DM Sans"/>
            </a:endParaRPr>
          </a:p>
        </p:txBody>
      </p:sp>
      <p:pic>
        <p:nvPicPr>
          <p:cNvPr id="317" name="Google Shape;317;p60"/>
          <p:cNvPicPr preferRelativeResize="0"/>
          <p:nvPr/>
        </p:nvPicPr>
        <p:blipFill rotWithShape="1">
          <a:blip r:embed="rId3">
            <a:alphaModFix/>
          </a:blip>
          <a:srcRect b="0" l="0" r="0" t="0"/>
          <a:stretch/>
        </p:blipFill>
        <p:spPr>
          <a:xfrm>
            <a:off x="894838" y="1173800"/>
            <a:ext cx="7263127" cy="334809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61"/>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323" name="Google Shape;323;p61"/>
          <p:cNvSpPr txBox="1"/>
          <p:nvPr/>
        </p:nvSpPr>
        <p:spPr>
          <a:xfrm>
            <a:off x="473350" y="1626100"/>
            <a:ext cx="7169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B7B7B7"/>
                </a:solidFill>
                <a:latin typeface="DM Sans"/>
                <a:ea typeface="DM Sans"/>
                <a:cs typeface="DM Sans"/>
                <a:sym typeface="DM Sans"/>
              </a:rPr>
              <a:t>Abriendo la página de Coderhouse, abriremos la consola de desarrollador para investigar un poco más de que se trata.</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b="1" sz="2500">
              <a:solidFill>
                <a:srgbClr val="B7B7B7"/>
              </a:solidFill>
              <a:latin typeface="Helvetica Neue"/>
              <a:ea typeface="Helvetica Neue"/>
              <a:cs typeface="Helvetica Neue"/>
              <a:sym typeface="Helvetica Neue"/>
            </a:endParaRPr>
          </a:p>
        </p:txBody>
      </p:sp>
      <p:grpSp>
        <p:nvGrpSpPr>
          <p:cNvPr id="324" name="Google Shape;324;p61"/>
          <p:cNvGrpSpPr/>
          <p:nvPr/>
        </p:nvGrpSpPr>
        <p:grpSpPr>
          <a:xfrm>
            <a:off x="473351" y="619523"/>
            <a:ext cx="738900" cy="738900"/>
            <a:chOff x="473351" y="619523"/>
            <a:chExt cx="738900" cy="738900"/>
          </a:xfrm>
        </p:grpSpPr>
        <p:sp>
          <p:nvSpPr>
            <p:cNvPr id="325" name="Google Shape;325;p61"/>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6" name="Google Shape;326;p61"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grpSp>
        <p:nvGrpSpPr>
          <p:cNvPr id="331" name="Google Shape;331;p62"/>
          <p:cNvGrpSpPr/>
          <p:nvPr/>
        </p:nvGrpSpPr>
        <p:grpSpPr>
          <a:xfrm>
            <a:off x="473370" y="619431"/>
            <a:ext cx="738905" cy="738905"/>
            <a:chOff x="575612" y="1950748"/>
            <a:chExt cx="431100" cy="431100"/>
          </a:xfrm>
        </p:grpSpPr>
        <p:sp>
          <p:nvSpPr>
            <p:cNvPr id="332" name="Google Shape;332;p62"/>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3" name="Google Shape;333;p62"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334" name="Google Shape;334;p62"/>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335" name="Google Shape;335;p62"/>
          <p:cNvSpPr txBox="1"/>
          <p:nvPr/>
        </p:nvSpPr>
        <p:spPr>
          <a:xfrm>
            <a:off x="473350" y="1626100"/>
            <a:ext cx="7169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B7B7B7"/>
                </a:solidFill>
                <a:latin typeface="DM Sans"/>
                <a:ea typeface="DM Sans"/>
                <a:cs typeface="DM Sans"/>
                <a:sym typeface="DM Sans"/>
              </a:rPr>
              <a:t>Ahora que vimos cómo son los llamados. ¿Creen que hay una sola arquitectura para hacer estos llamados de endpoints?</a:t>
            </a:r>
            <a:endParaRPr b="1" sz="2500">
              <a:solidFill>
                <a:srgbClr val="B7B7B7"/>
              </a:solidFill>
              <a:latin typeface="Helvetica Neue"/>
              <a:ea typeface="Helvetica Neue"/>
              <a:cs typeface="Helvetica Neue"/>
              <a:sym typeface="Helvetica Neue"/>
            </a:endParaRPr>
          </a:p>
        </p:txBody>
      </p:sp>
      <p:sp>
        <p:nvSpPr>
          <p:cNvPr id="336" name="Google Shape;336;p62"/>
          <p:cNvSpPr txBox="1"/>
          <p:nvPr/>
        </p:nvSpPr>
        <p:spPr>
          <a:xfrm>
            <a:off x="473350" y="3279175"/>
            <a:ext cx="71694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500">
                <a:solidFill>
                  <a:schemeClr val="lt1"/>
                </a:solidFill>
                <a:latin typeface="DM Sans"/>
                <a:ea typeface="DM Sans"/>
                <a:cs typeface="DM Sans"/>
                <a:sym typeface="DM Sans"/>
              </a:rPr>
              <a:t>¿Verdadero o falso?</a:t>
            </a:r>
            <a:endParaRPr b="1" sz="2500">
              <a:solidFill>
                <a:schemeClr val="lt1"/>
              </a:solidFill>
              <a:latin typeface="DM Sans"/>
              <a:ea typeface="DM Sans"/>
              <a:cs typeface="DM Sans"/>
              <a:sym typeface="DM Sans"/>
            </a:endParaRPr>
          </a:p>
          <a:p>
            <a:pPr indent="0" lvl="0" marL="0" rtl="0" algn="l">
              <a:spcBef>
                <a:spcPts val="0"/>
              </a:spcBef>
              <a:spcAft>
                <a:spcPts val="0"/>
              </a:spcAft>
              <a:buNone/>
            </a:pPr>
            <a:r>
              <a:rPr lang="es" sz="2000">
                <a:solidFill>
                  <a:srgbClr val="83AEFB"/>
                </a:solidFill>
                <a:latin typeface="DM Sans"/>
                <a:ea typeface="DM Sans"/>
                <a:cs typeface="DM Sans"/>
                <a:sym typeface="DM Sans"/>
              </a:rPr>
              <a:t>Contesta la encuesta de Zoom </a:t>
            </a:r>
            <a:endParaRPr sz="2000">
              <a:solidFill>
                <a:srgbClr val="83AEFB"/>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36"/>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 de la clase</a:t>
            </a:r>
            <a:endParaRPr b="1" sz="3000">
              <a:solidFill>
                <a:srgbClr val="EAFF6A"/>
              </a:solidFill>
              <a:latin typeface="DM Sans"/>
              <a:ea typeface="DM Sans"/>
              <a:cs typeface="DM Sans"/>
              <a:sym typeface="DM Sans"/>
            </a:endParaRPr>
          </a:p>
        </p:txBody>
      </p:sp>
      <p:pic>
        <p:nvPicPr>
          <p:cNvPr id="111" name="Google Shape;111;p36"/>
          <p:cNvPicPr preferRelativeResize="0"/>
          <p:nvPr/>
        </p:nvPicPr>
        <p:blipFill>
          <a:blip r:embed="rId3">
            <a:alphaModFix/>
          </a:blip>
          <a:stretch>
            <a:fillRect/>
          </a:stretch>
        </p:blipFill>
        <p:spPr>
          <a:xfrm>
            <a:off x="2172138" y="2178713"/>
            <a:ext cx="196975" cy="196975"/>
          </a:xfrm>
          <a:prstGeom prst="rect">
            <a:avLst/>
          </a:prstGeom>
          <a:noFill/>
          <a:ln>
            <a:noFill/>
          </a:ln>
        </p:spPr>
      </p:pic>
      <p:sp>
        <p:nvSpPr>
          <p:cNvPr id="112" name="Google Shape;112;p36"/>
          <p:cNvSpPr txBox="1"/>
          <p:nvPr/>
        </p:nvSpPr>
        <p:spPr>
          <a:xfrm>
            <a:off x="2690561" y="2054738"/>
            <a:ext cx="42813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Realizar pruebas de servicios y conocer sus buenas prácticas</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sz="1350">
              <a:solidFill>
                <a:schemeClr val="lt1"/>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63"/>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90FF"/>
                </a:solidFill>
                <a:latin typeface="DM Sans"/>
                <a:ea typeface="DM Sans"/>
                <a:cs typeface="DM Sans"/>
                <a:sym typeface="DM Sans"/>
              </a:rPr>
              <a:t>SOAP &amp; REST</a:t>
            </a:r>
            <a:endParaRPr b="1" sz="4000">
              <a:solidFill>
                <a:srgbClr val="EA90FF"/>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6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¿Qué son?</a:t>
            </a:r>
            <a:endParaRPr b="1" sz="4000">
              <a:solidFill>
                <a:schemeClr val="dk1"/>
              </a:solidFill>
              <a:latin typeface="DM Sans"/>
              <a:ea typeface="DM Sans"/>
              <a:cs typeface="DM Sans"/>
              <a:sym typeface="DM Sans"/>
            </a:endParaRPr>
          </a:p>
        </p:txBody>
      </p:sp>
      <p:sp>
        <p:nvSpPr>
          <p:cNvPr id="347" name="Google Shape;347;p64"/>
          <p:cNvSpPr txBox="1"/>
          <p:nvPr/>
        </p:nvSpPr>
        <p:spPr>
          <a:xfrm>
            <a:off x="473350" y="1908175"/>
            <a:ext cx="65787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REST y SOAP son dos formas de transmisión de datos online. Ambas definen cómo programar una API</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6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SOAP</a:t>
            </a:r>
            <a:endParaRPr b="1" sz="4000">
              <a:solidFill>
                <a:schemeClr val="dk1"/>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66"/>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¿Qué es SOAP?</a:t>
            </a:r>
            <a:endParaRPr b="1" sz="4000">
              <a:solidFill>
                <a:schemeClr val="dk1"/>
              </a:solidFill>
              <a:latin typeface="DM Sans"/>
              <a:ea typeface="DM Sans"/>
              <a:cs typeface="DM Sans"/>
              <a:sym typeface="DM Sans"/>
            </a:endParaRPr>
          </a:p>
        </p:txBody>
      </p:sp>
      <p:sp>
        <p:nvSpPr>
          <p:cNvPr id="358" name="Google Shape;358;p66"/>
          <p:cNvSpPr txBox="1"/>
          <p:nvPr/>
        </p:nvSpPr>
        <p:spPr>
          <a:xfrm>
            <a:off x="457725" y="2211625"/>
            <a:ext cx="47301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SOAP (Simple Object Access Protocol) es un protocolo estándar diseñado originalmente para que dos aplicaciones construidas en diferentes lenguajes y en diferentes plataformas se pueden comunicar. </a:t>
            </a:r>
            <a:r>
              <a:rPr lang="es" sz="1350">
                <a:highlight>
                  <a:srgbClr val="EA90FF"/>
                </a:highlight>
                <a:latin typeface="DM Sans"/>
                <a:ea typeface="DM Sans"/>
                <a:cs typeface="DM Sans"/>
                <a:sym typeface="DM Sans"/>
              </a:rPr>
              <a:t>Al ser un protocolo, impone reglas de armado</a:t>
            </a:r>
            <a:r>
              <a:rPr lang="es" sz="1350">
                <a:latin typeface="DM Sans"/>
                <a:ea typeface="DM Sans"/>
                <a:cs typeface="DM Sans"/>
                <a:sym typeface="DM Sans"/>
              </a:rPr>
              <a:t> que lo hacen complejo, pesado y de carga por la cantidad de información que lo compone.</a:t>
            </a:r>
            <a:endParaRPr sz="1350">
              <a:latin typeface="DM Sans"/>
              <a:ea typeface="DM Sans"/>
              <a:cs typeface="DM Sans"/>
              <a:sym typeface="DM Sans"/>
            </a:endParaRPr>
          </a:p>
        </p:txBody>
      </p:sp>
      <p:pic>
        <p:nvPicPr>
          <p:cNvPr id="359" name="Google Shape;359;p66"/>
          <p:cNvPicPr preferRelativeResize="0"/>
          <p:nvPr/>
        </p:nvPicPr>
        <p:blipFill rotWithShape="1">
          <a:blip r:embed="rId3">
            <a:alphaModFix/>
          </a:blip>
          <a:srcRect b="0" l="0" r="0" t="0"/>
          <a:stretch/>
        </p:blipFill>
        <p:spPr>
          <a:xfrm>
            <a:off x="6225250" y="1244101"/>
            <a:ext cx="2383075" cy="2541950"/>
          </a:xfrm>
          <a:prstGeom prst="rect">
            <a:avLst/>
          </a:prstGeom>
          <a:noFill/>
          <a:ln>
            <a:noFill/>
          </a:ln>
        </p:spPr>
      </p:pic>
      <p:sp>
        <p:nvSpPr>
          <p:cNvPr id="360" name="Google Shape;360;p66"/>
          <p:cNvSpPr txBox="1"/>
          <p:nvPr/>
        </p:nvSpPr>
        <p:spPr>
          <a:xfrm>
            <a:off x="473350" y="463395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rgbClr val="999999"/>
                </a:solidFill>
                <a:latin typeface="DM Sans"/>
                <a:ea typeface="DM Sans"/>
                <a:cs typeface="DM Sans"/>
                <a:sym typeface="DM Sans"/>
              </a:rPr>
              <a:t>Referencia: Diferencias entre REST y SOAP | </a:t>
            </a:r>
            <a:r>
              <a:rPr lang="es" sz="1100" u="sng">
                <a:solidFill>
                  <a:schemeClr val="hlink"/>
                </a:solidFill>
                <a:latin typeface="DM Sans"/>
                <a:ea typeface="DM Sans"/>
                <a:cs typeface="DM Sans"/>
                <a:sym typeface="DM Sans"/>
                <a:hlinkClick r:id="rId4"/>
              </a:rPr>
              <a:t>redhat.com </a:t>
            </a:r>
            <a:endParaRPr sz="1100">
              <a:solidFill>
                <a:srgbClr val="999999"/>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6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Características de SOAP</a:t>
            </a:r>
            <a:endParaRPr b="1" sz="4000">
              <a:solidFill>
                <a:schemeClr val="dk1"/>
              </a:solidFill>
              <a:latin typeface="DM Sans"/>
              <a:ea typeface="DM Sans"/>
              <a:cs typeface="DM Sans"/>
              <a:sym typeface="DM Sans"/>
            </a:endParaRPr>
          </a:p>
        </p:txBody>
      </p:sp>
      <p:sp>
        <p:nvSpPr>
          <p:cNvPr id="366" name="Google Shape;366;p67"/>
          <p:cNvSpPr txBox="1"/>
          <p:nvPr/>
        </p:nvSpPr>
        <p:spPr>
          <a:xfrm>
            <a:off x="473350" y="1908175"/>
            <a:ext cx="7129800" cy="18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latin typeface="DM Sans"/>
                <a:ea typeface="DM Sans"/>
                <a:cs typeface="DM Sans"/>
                <a:sym typeface="DM Sans"/>
              </a:rPr>
              <a:t>Al ser un protocolo armado, provee características que son propiedades asegurables para transacciones confiables en bases de datos, tales como:</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Seguridad </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Atomicidad </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Consistencia  </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Aislamiento</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Durabilidad</a:t>
            </a:r>
            <a:endParaRPr sz="1350">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68"/>
          <p:cNvSpPr txBox="1"/>
          <p:nvPr/>
        </p:nvSpPr>
        <p:spPr>
          <a:xfrm>
            <a:off x="473350" y="1908175"/>
            <a:ext cx="3834600" cy="20652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 sz="1350">
                <a:latin typeface="DM Sans"/>
                <a:ea typeface="DM Sans"/>
                <a:cs typeface="DM Sans"/>
                <a:sym typeface="DM Sans"/>
              </a:rPr>
              <a:t>Web services security (WS-security): Estandariza como los mensajes son seguros y transferidos a través de identificadores únicos llamados tokens.</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a:latin typeface="DM Sans"/>
                <a:ea typeface="DM Sans"/>
                <a:cs typeface="DM Sans"/>
                <a:sym typeface="DM Sans"/>
              </a:rPr>
              <a:t>WS-ReliableMessaging: Estandariza el manejo de errores entre los mensajes transferidos entre infraestructura de IT poco confiables.</a:t>
            </a:r>
            <a:endParaRPr sz="1350">
              <a:latin typeface="DM Sans"/>
              <a:ea typeface="DM Sans"/>
              <a:cs typeface="DM Sans"/>
              <a:sym typeface="DM Sans"/>
            </a:endParaRPr>
          </a:p>
        </p:txBody>
      </p:sp>
      <p:sp>
        <p:nvSpPr>
          <p:cNvPr id="372" name="Google Shape;372;p68"/>
          <p:cNvSpPr txBox="1"/>
          <p:nvPr/>
        </p:nvSpPr>
        <p:spPr>
          <a:xfrm>
            <a:off x="4527575" y="1908175"/>
            <a:ext cx="3834600" cy="20652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 sz="1350">
                <a:latin typeface="DM Sans"/>
                <a:ea typeface="DM Sans"/>
                <a:cs typeface="DM Sans"/>
                <a:sym typeface="DM Sans"/>
              </a:rPr>
              <a:t>Web services addressing (WS-addressing): Empaqueta la información de enrutamiento como metadatos dentro del header.</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a:latin typeface="DM Sans"/>
                <a:ea typeface="DM Sans"/>
                <a:cs typeface="DM Sans"/>
                <a:sym typeface="DM Sans"/>
              </a:rPr>
              <a:t>Web services description language (WSDL):  Describe qué hace un webservice y donde arranca y termina ese servicio.</a:t>
            </a:r>
            <a:endParaRPr sz="1350">
              <a:latin typeface="DM Sans"/>
              <a:ea typeface="DM Sans"/>
              <a:cs typeface="DM Sans"/>
              <a:sym typeface="DM Sans"/>
            </a:endParaRPr>
          </a:p>
        </p:txBody>
      </p:sp>
      <p:sp>
        <p:nvSpPr>
          <p:cNvPr id="373" name="Google Shape;373;p6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Web services comunes</a:t>
            </a:r>
            <a:endParaRPr b="1" sz="4000">
              <a:solidFill>
                <a:schemeClr val="dk1"/>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Info extra</a:t>
            </a:r>
            <a:endParaRPr b="1" sz="4000">
              <a:solidFill>
                <a:schemeClr val="dk1"/>
              </a:solidFill>
              <a:latin typeface="DM Sans"/>
              <a:ea typeface="DM Sans"/>
              <a:cs typeface="DM Sans"/>
              <a:sym typeface="DM Sans"/>
            </a:endParaRPr>
          </a:p>
        </p:txBody>
      </p:sp>
      <p:sp>
        <p:nvSpPr>
          <p:cNvPr id="379" name="Google Shape;379;p69"/>
          <p:cNvSpPr txBox="1"/>
          <p:nvPr/>
        </p:nvSpPr>
        <p:spPr>
          <a:xfrm>
            <a:off x="524375" y="1438725"/>
            <a:ext cx="60990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Los llamados enviados de SOAP pueden ser en distintas capas de aplicaciones como:</a:t>
            </a:r>
            <a:endParaRPr sz="1350">
              <a:latin typeface="DM Sans"/>
              <a:ea typeface="DM Sans"/>
              <a:cs typeface="DM Sans"/>
              <a:sym typeface="DM Sans"/>
            </a:endParaRPr>
          </a:p>
        </p:txBody>
      </p:sp>
      <p:sp>
        <p:nvSpPr>
          <p:cNvPr id="380" name="Google Shape;380;p69"/>
          <p:cNvSpPr txBox="1"/>
          <p:nvPr/>
        </p:nvSpPr>
        <p:spPr>
          <a:xfrm>
            <a:off x="524375" y="3956500"/>
            <a:ext cx="74052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La respuesta del mismo será en documentos XML que es un lenguaje tanto humano como de máquina.</a:t>
            </a:r>
            <a:endParaRPr sz="1350">
              <a:latin typeface="DM Sans"/>
              <a:ea typeface="DM Sans"/>
              <a:cs typeface="DM Sans"/>
              <a:sym typeface="DM Sans"/>
            </a:endParaRPr>
          </a:p>
        </p:txBody>
      </p:sp>
      <p:sp>
        <p:nvSpPr>
          <p:cNvPr id="381" name="Google Shape;381;p69"/>
          <p:cNvSpPr/>
          <p:nvPr/>
        </p:nvSpPr>
        <p:spPr>
          <a:xfrm>
            <a:off x="1362175" y="2181051"/>
            <a:ext cx="1174200" cy="1174200"/>
          </a:xfrm>
          <a:prstGeom prst="ellipse">
            <a:avLst/>
          </a:prstGeom>
          <a:solidFill>
            <a:srgbClr val="83AEFB"/>
          </a:solidFill>
          <a:ln cap="flat" cmpd="sng" w="9525">
            <a:solidFill>
              <a:srgbClr val="83AEF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idact Gothic"/>
              <a:ea typeface="Didact Gothic"/>
              <a:cs typeface="Didact Gothic"/>
              <a:sym typeface="Didact Gothic"/>
            </a:endParaRPr>
          </a:p>
        </p:txBody>
      </p:sp>
      <p:sp>
        <p:nvSpPr>
          <p:cNvPr id="382" name="Google Shape;382;p69"/>
          <p:cNvSpPr/>
          <p:nvPr/>
        </p:nvSpPr>
        <p:spPr>
          <a:xfrm>
            <a:off x="3984907" y="2181051"/>
            <a:ext cx="1174200" cy="1174200"/>
          </a:xfrm>
          <a:prstGeom prst="ellipse">
            <a:avLst/>
          </a:prstGeom>
          <a:solidFill>
            <a:srgbClr val="83AEFB"/>
          </a:solidFill>
          <a:ln cap="flat" cmpd="sng" w="9525">
            <a:solidFill>
              <a:srgbClr val="83AEF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idact Gothic"/>
              <a:ea typeface="Didact Gothic"/>
              <a:cs typeface="Didact Gothic"/>
              <a:sym typeface="Didact Gothic"/>
            </a:endParaRPr>
          </a:p>
        </p:txBody>
      </p:sp>
      <p:sp>
        <p:nvSpPr>
          <p:cNvPr id="383" name="Google Shape;383;p69"/>
          <p:cNvSpPr/>
          <p:nvPr/>
        </p:nvSpPr>
        <p:spPr>
          <a:xfrm>
            <a:off x="6488494" y="2181051"/>
            <a:ext cx="1174200" cy="1174200"/>
          </a:xfrm>
          <a:prstGeom prst="ellipse">
            <a:avLst/>
          </a:prstGeom>
          <a:solidFill>
            <a:srgbClr val="83AEFB"/>
          </a:solidFill>
          <a:ln cap="flat" cmpd="sng" w="9525">
            <a:solidFill>
              <a:srgbClr val="83AEF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Didact Gothic"/>
              <a:ea typeface="Didact Gothic"/>
              <a:cs typeface="Didact Gothic"/>
              <a:sym typeface="Didact Gothic"/>
            </a:endParaRPr>
          </a:p>
        </p:txBody>
      </p:sp>
      <p:sp>
        <p:nvSpPr>
          <p:cNvPr id="384" name="Google Shape;384;p69"/>
          <p:cNvSpPr txBox="1"/>
          <p:nvPr/>
        </p:nvSpPr>
        <p:spPr>
          <a:xfrm>
            <a:off x="914725" y="3329025"/>
            <a:ext cx="2069100" cy="653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i="0" lang="es" sz="1350" u="none" cap="none" strike="noStrike">
                <a:solidFill>
                  <a:srgbClr val="000000"/>
                </a:solidFill>
                <a:highlight>
                  <a:srgbClr val="FFFFFF"/>
                </a:highlight>
                <a:latin typeface="DM Sans"/>
                <a:ea typeface="DM Sans"/>
                <a:cs typeface="DM Sans"/>
                <a:sym typeface="DM Sans"/>
              </a:rPr>
              <a:t>HTTP (web)</a:t>
            </a:r>
            <a:endParaRPr i="0" sz="1350" u="none" cap="none" strike="noStrike">
              <a:solidFill>
                <a:srgbClr val="000000"/>
              </a:solidFill>
              <a:latin typeface="DM Sans"/>
              <a:ea typeface="DM Sans"/>
              <a:cs typeface="DM Sans"/>
              <a:sym typeface="DM Sans"/>
            </a:endParaRPr>
          </a:p>
        </p:txBody>
      </p:sp>
      <p:sp>
        <p:nvSpPr>
          <p:cNvPr id="385" name="Google Shape;385;p69"/>
          <p:cNvSpPr txBox="1"/>
          <p:nvPr/>
        </p:nvSpPr>
        <p:spPr>
          <a:xfrm>
            <a:off x="3537450" y="3389025"/>
            <a:ext cx="2069100" cy="5964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i="0" lang="es" sz="1350" u="none" cap="none" strike="noStrike">
                <a:solidFill>
                  <a:srgbClr val="000000"/>
                </a:solidFill>
                <a:highlight>
                  <a:srgbClr val="FFFFFF"/>
                </a:highlight>
                <a:latin typeface="DM Sans"/>
                <a:ea typeface="DM Sans"/>
                <a:cs typeface="DM Sans"/>
                <a:sym typeface="DM Sans"/>
              </a:rPr>
              <a:t>SMTP (emails)</a:t>
            </a:r>
            <a:endParaRPr i="0" sz="1350" u="none" cap="none" strike="noStrike">
              <a:solidFill>
                <a:srgbClr val="000000"/>
              </a:solidFill>
              <a:latin typeface="DM Sans"/>
              <a:ea typeface="DM Sans"/>
              <a:cs typeface="DM Sans"/>
              <a:sym typeface="DM Sans"/>
            </a:endParaRPr>
          </a:p>
        </p:txBody>
      </p:sp>
      <p:sp>
        <p:nvSpPr>
          <p:cNvPr id="386" name="Google Shape;386;p69"/>
          <p:cNvSpPr txBox="1"/>
          <p:nvPr/>
        </p:nvSpPr>
        <p:spPr>
          <a:xfrm>
            <a:off x="6024000" y="3389025"/>
            <a:ext cx="2069100" cy="533700"/>
          </a:xfrm>
          <a:prstGeom prst="rect">
            <a:avLst/>
          </a:prstGeom>
          <a:noFill/>
          <a:ln>
            <a:noFill/>
          </a:ln>
        </p:spPr>
        <p:txBody>
          <a:bodyPr anchorCtr="0" anchor="ctr" bIns="91425" lIns="91425" spcFirstLastPara="1" rIns="91425" wrap="square" tIns="91425">
            <a:noAutofit/>
          </a:bodyPr>
          <a:lstStyle/>
          <a:p>
            <a:pPr indent="0" lvl="0" marL="0" marR="0" rtl="0" algn="ctr">
              <a:lnSpc>
                <a:spcPct val="115000"/>
              </a:lnSpc>
              <a:spcBef>
                <a:spcPts val="0"/>
              </a:spcBef>
              <a:spcAft>
                <a:spcPts val="0"/>
              </a:spcAft>
              <a:buClr>
                <a:srgbClr val="000000"/>
              </a:buClr>
              <a:buSzPts val="1100"/>
              <a:buFont typeface="Arial"/>
              <a:buNone/>
            </a:pPr>
            <a:r>
              <a:rPr i="0" lang="es" sz="1350" u="none" cap="none" strike="noStrike">
                <a:solidFill>
                  <a:srgbClr val="000000"/>
                </a:solidFill>
                <a:highlight>
                  <a:srgbClr val="FFFFFF"/>
                </a:highlight>
                <a:latin typeface="DM Sans"/>
                <a:ea typeface="DM Sans"/>
                <a:cs typeface="DM Sans"/>
                <a:sym typeface="DM Sans"/>
              </a:rPr>
              <a:t>TPC (IP)</a:t>
            </a:r>
            <a:endParaRPr i="0" sz="1350" u="none" cap="none" strike="noStrike">
              <a:solidFill>
                <a:srgbClr val="000000"/>
              </a:solidFill>
              <a:latin typeface="DM Sans"/>
              <a:ea typeface="DM Sans"/>
              <a:cs typeface="DM Sans"/>
              <a:sym typeface="DM Sans"/>
            </a:endParaRPr>
          </a:p>
        </p:txBody>
      </p:sp>
      <p:pic>
        <p:nvPicPr>
          <p:cNvPr id="387" name="Google Shape;387;p69"/>
          <p:cNvPicPr preferRelativeResize="0"/>
          <p:nvPr/>
        </p:nvPicPr>
        <p:blipFill rotWithShape="1">
          <a:blip r:embed="rId3">
            <a:alphaModFix/>
          </a:blip>
          <a:srcRect b="0" l="0" r="0" t="0"/>
          <a:stretch/>
        </p:blipFill>
        <p:spPr>
          <a:xfrm>
            <a:off x="1598400" y="2376750"/>
            <a:ext cx="775000" cy="775000"/>
          </a:xfrm>
          <a:prstGeom prst="rect">
            <a:avLst/>
          </a:prstGeom>
          <a:noFill/>
          <a:ln>
            <a:noFill/>
          </a:ln>
        </p:spPr>
      </p:pic>
      <p:pic>
        <p:nvPicPr>
          <p:cNvPr id="388" name="Google Shape;388;p69"/>
          <p:cNvPicPr preferRelativeResize="0"/>
          <p:nvPr/>
        </p:nvPicPr>
        <p:blipFill rotWithShape="1">
          <a:blip r:embed="rId4">
            <a:alphaModFix/>
          </a:blip>
          <a:srcRect b="0" l="0" r="0" t="0"/>
          <a:stretch/>
        </p:blipFill>
        <p:spPr>
          <a:xfrm>
            <a:off x="4114175" y="2337925"/>
            <a:ext cx="915651" cy="915651"/>
          </a:xfrm>
          <a:prstGeom prst="rect">
            <a:avLst/>
          </a:prstGeom>
          <a:noFill/>
          <a:ln>
            <a:noFill/>
          </a:ln>
        </p:spPr>
      </p:pic>
      <p:pic>
        <p:nvPicPr>
          <p:cNvPr id="389" name="Google Shape;389;p69"/>
          <p:cNvPicPr preferRelativeResize="0"/>
          <p:nvPr/>
        </p:nvPicPr>
        <p:blipFill rotWithShape="1">
          <a:blip r:embed="rId5">
            <a:alphaModFix/>
          </a:blip>
          <a:srcRect b="0" l="0" r="0" t="0"/>
          <a:stretch/>
        </p:blipFill>
        <p:spPr>
          <a:xfrm>
            <a:off x="6593475" y="2337925"/>
            <a:ext cx="915651" cy="915651"/>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70"/>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70"/>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Historia de SOAP</a:t>
            </a:r>
            <a:endParaRPr b="1" sz="4000">
              <a:solidFill>
                <a:schemeClr val="dk1"/>
              </a:solidFill>
              <a:latin typeface="DM Sans"/>
              <a:ea typeface="DM Sans"/>
              <a:cs typeface="DM Sans"/>
              <a:sym typeface="DM Sans"/>
            </a:endParaRPr>
          </a:p>
        </p:txBody>
      </p:sp>
      <p:sp>
        <p:nvSpPr>
          <p:cNvPr id="396" name="Google Shape;396;p70"/>
          <p:cNvSpPr txBox="1"/>
          <p:nvPr/>
        </p:nvSpPr>
        <p:spPr>
          <a:xfrm>
            <a:off x="3649500" y="2211613"/>
            <a:ext cx="49872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En 1998 SOAP fue diseñado como un protocolo de acceso a objetos por Dave Winer, Don Box, Bob Atkinson y Mohsen Al-Ghosein por Microsoft.</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La especificación SOAP actualmente es mantenida por el XML Protocol Working Group del World Wide Web Consortium.</a:t>
            </a:r>
            <a:endParaRPr sz="1350">
              <a:latin typeface="DM Sans"/>
              <a:ea typeface="DM Sans"/>
              <a:cs typeface="DM Sans"/>
              <a:sym typeface="DM Sans"/>
            </a:endParaRPr>
          </a:p>
        </p:txBody>
      </p:sp>
      <p:sp>
        <p:nvSpPr>
          <p:cNvPr id="397" name="Google Shape;397;p70"/>
          <p:cNvSpPr txBox="1"/>
          <p:nvPr/>
        </p:nvSpPr>
        <p:spPr>
          <a:xfrm>
            <a:off x="473350" y="463395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rgbClr val="999999"/>
                </a:solidFill>
                <a:latin typeface="DM Sans"/>
                <a:ea typeface="DM Sans"/>
                <a:cs typeface="DM Sans"/>
                <a:sym typeface="DM Sans"/>
              </a:rPr>
              <a:t>Referencia: Simple Object Access Protocol |</a:t>
            </a:r>
            <a:r>
              <a:rPr lang="es" sz="1100" u="sng">
                <a:solidFill>
                  <a:schemeClr val="hlink"/>
                </a:solidFill>
                <a:latin typeface="DM Sans"/>
                <a:ea typeface="DM Sans"/>
                <a:cs typeface="DM Sans"/>
                <a:sym typeface="DM Sans"/>
                <a:hlinkClick r:id="rId3"/>
              </a:rPr>
              <a:t> Wikipedia</a:t>
            </a:r>
            <a:endParaRPr sz="1100">
              <a:solidFill>
                <a:srgbClr val="999999"/>
              </a:solidFill>
              <a:latin typeface="DM Sans"/>
              <a:ea typeface="DM Sans"/>
              <a:cs typeface="DM Sans"/>
              <a:sym typeface="DM Sans"/>
            </a:endParaRPr>
          </a:p>
        </p:txBody>
      </p:sp>
      <p:pic>
        <p:nvPicPr>
          <p:cNvPr id="398" name="Google Shape;398;p70"/>
          <p:cNvPicPr preferRelativeResize="0"/>
          <p:nvPr/>
        </p:nvPicPr>
        <p:blipFill rotWithShape="1">
          <a:blip r:embed="rId4">
            <a:alphaModFix/>
          </a:blip>
          <a:srcRect b="0" l="0" r="0" t="0"/>
          <a:stretch/>
        </p:blipFill>
        <p:spPr>
          <a:xfrm>
            <a:off x="877650" y="1541000"/>
            <a:ext cx="2167226" cy="21672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71"/>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Ejemplo llamado</a:t>
            </a:r>
            <a:endParaRPr b="1" sz="3500">
              <a:solidFill>
                <a:schemeClr val="lt1"/>
              </a:solidFill>
              <a:latin typeface="DM Sans"/>
              <a:ea typeface="DM Sans"/>
              <a:cs typeface="DM Sans"/>
              <a:sym typeface="DM Sans"/>
            </a:endParaRPr>
          </a:p>
        </p:txBody>
      </p:sp>
      <p:pic>
        <p:nvPicPr>
          <p:cNvPr id="404" name="Google Shape;404;p71"/>
          <p:cNvPicPr preferRelativeResize="0"/>
          <p:nvPr/>
        </p:nvPicPr>
        <p:blipFill rotWithShape="1">
          <a:blip r:embed="rId3">
            <a:alphaModFix/>
          </a:blip>
          <a:srcRect b="0" l="0" r="0" t="0"/>
          <a:stretch/>
        </p:blipFill>
        <p:spPr>
          <a:xfrm>
            <a:off x="2272849" y="1015575"/>
            <a:ext cx="4598299" cy="35030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72"/>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Ejemplo respuesta</a:t>
            </a:r>
            <a:endParaRPr b="1" sz="3500">
              <a:solidFill>
                <a:schemeClr val="lt1"/>
              </a:solidFill>
              <a:latin typeface="DM Sans"/>
              <a:ea typeface="DM Sans"/>
              <a:cs typeface="DM Sans"/>
              <a:sym typeface="DM Sans"/>
            </a:endParaRPr>
          </a:p>
        </p:txBody>
      </p:sp>
      <p:pic>
        <p:nvPicPr>
          <p:cNvPr id="410" name="Google Shape;410;p72"/>
          <p:cNvPicPr preferRelativeResize="0"/>
          <p:nvPr/>
        </p:nvPicPr>
        <p:blipFill rotWithShape="1">
          <a:blip r:embed="rId3">
            <a:alphaModFix/>
          </a:blip>
          <a:srcRect b="0" l="999" r="0" t="0"/>
          <a:stretch/>
        </p:blipFill>
        <p:spPr>
          <a:xfrm>
            <a:off x="2112500" y="1067475"/>
            <a:ext cx="5021726" cy="36004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6" name="Shape 116"/>
        <p:cNvGrpSpPr/>
        <p:nvPr/>
      </p:nvGrpSpPr>
      <p:grpSpPr>
        <a:xfrm>
          <a:off x="0" y="0"/>
          <a:ext cx="0" cy="0"/>
          <a:chOff x="0" y="0"/>
          <a:chExt cx="0" cy="0"/>
        </a:xfrm>
      </p:grpSpPr>
      <p:sp>
        <p:nvSpPr>
          <p:cNvPr id="117" name="Google Shape;117;p37"/>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MAPA DE </a:t>
            </a:r>
            <a:r>
              <a:rPr lang="es" sz="1600">
                <a:solidFill>
                  <a:schemeClr val="dk1"/>
                </a:solidFill>
                <a:latin typeface="DM Sans"/>
                <a:ea typeface="DM Sans"/>
                <a:cs typeface="DM Sans"/>
                <a:sym typeface="DM Sans"/>
              </a:rPr>
              <a:t>CONCEPTOS</a:t>
            </a:r>
            <a:endParaRPr>
              <a:latin typeface="DM Sans"/>
              <a:ea typeface="DM Sans"/>
              <a:cs typeface="DM Sans"/>
              <a:sym typeface="DM Sans"/>
            </a:endParaRPr>
          </a:p>
        </p:txBody>
      </p:sp>
      <p:pic>
        <p:nvPicPr>
          <p:cNvPr id="118" name="Google Shape;118;p37"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pic>
        <p:nvPicPr>
          <p:cNvPr id="119" name="Google Shape;119;p37"/>
          <p:cNvPicPr preferRelativeResize="0"/>
          <p:nvPr/>
        </p:nvPicPr>
        <p:blipFill>
          <a:blip r:embed="rId4">
            <a:alphaModFix/>
          </a:blip>
          <a:stretch>
            <a:fillRect/>
          </a:stretch>
        </p:blipFill>
        <p:spPr>
          <a:xfrm>
            <a:off x="7436988" y="4566475"/>
            <a:ext cx="1514475" cy="476250"/>
          </a:xfrm>
          <a:prstGeom prst="rect">
            <a:avLst/>
          </a:prstGeom>
          <a:noFill/>
          <a:ln>
            <a:noFill/>
          </a:ln>
        </p:spPr>
      </p:pic>
      <p:sp>
        <p:nvSpPr>
          <p:cNvPr id="120" name="Google Shape;120;p37"/>
          <p:cNvSpPr/>
          <p:nvPr/>
        </p:nvSpPr>
        <p:spPr>
          <a:xfrm>
            <a:off x="618500" y="1381578"/>
            <a:ext cx="1452900" cy="602400"/>
          </a:xfrm>
          <a:prstGeom prst="rect">
            <a:avLst/>
          </a:prstGeom>
          <a:solidFill>
            <a:srgbClr val="27282D"/>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s" sz="1200" u="none" cap="none" strike="noStrike">
                <a:solidFill>
                  <a:srgbClr val="FFFFFF"/>
                </a:solidFill>
                <a:latin typeface="DM Sans"/>
                <a:ea typeface="DM Sans"/>
                <a:cs typeface="DM Sans"/>
                <a:sym typeface="DM Sans"/>
              </a:rPr>
              <a:t>Pruebas de Servicios</a:t>
            </a:r>
            <a:endParaRPr i="0" sz="1200" u="none" cap="none" strike="noStrike">
              <a:solidFill>
                <a:srgbClr val="FFFFFF"/>
              </a:solidFill>
              <a:latin typeface="DM Sans"/>
              <a:ea typeface="DM Sans"/>
              <a:cs typeface="DM Sans"/>
              <a:sym typeface="DM Sans"/>
            </a:endParaRPr>
          </a:p>
        </p:txBody>
      </p:sp>
      <p:sp>
        <p:nvSpPr>
          <p:cNvPr id="121" name="Google Shape;121;p37"/>
          <p:cNvSpPr/>
          <p:nvPr/>
        </p:nvSpPr>
        <p:spPr>
          <a:xfrm>
            <a:off x="3502525" y="1471575"/>
            <a:ext cx="1657800" cy="422400"/>
          </a:xfrm>
          <a:prstGeom prst="rect">
            <a:avLst/>
          </a:prstGeom>
          <a:solidFill>
            <a:schemeClr val="lt1"/>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s" sz="1200">
                <a:solidFill>
                  <a:srgbClr val="222222"/>
                </a:solidFill>
                <a:latin typeface="DM Sans"/>
                <a:ea typeface="DM Sans"/>
                <a:cs typeface="DM Sans"/>
                <a:sym typeface="DM Sans"/>
              </a:rPr>
              <a:t>Introducción</a:t>
            </a:r>
            <a:endParaRPr i="0" sz="1200" u="none" cap="none" strike="noStrike">
              <a:solidFill>
                <a:srgbClr val="222222"/>
              </a:solidFill>
              <a:latin typeface="DM Sans"/>
              <a:ea typeface="DM Sans"/>
              <a:cs typeface="DM Sans"/>
              <a:sym typeface="DM Sans"/>
            </a:endParaRPr>
          </a:p>
        </p:txBody>
      </p:sp>
      <p:cxnSp>
        <p:nvCxnSpPr>
          <p:cNvPr id="122" name="Google Shape;122;p37"/>
          <p:cNvCxnSpPr>
            <a:stCxn id="120" idx="3"/>
            <a:endCxn id="121" idx="1"/>
          </p:cNvCxnSpPr>
          <p:nvPr/>
        </p:nvCxnSpPr>
        <p:spPr>
          <a:xfrm>
            <a:off x="2071400" y="1682778"/>
            <a:ext cx="1431000" cy="600"/>
          </a:xfrm>
          <a:prstGeom prst="bentConnector3">
            <a:avLst>
              <a:gd fmla="val 50004" name="adj1"/>
            </a:avLst>
          </a:prstGeom>
          <a:noFill/>
          <a:ln cap="flat" cmpd="sng" w="9525">
            <a:solidFill>
              <a:srgbClr val="CCCCCC"/>
            </a:solidFill>
            <a:prstDash val="solid"/>
            <a:round/>
            <a:headEnd len="sm" w="sm" type="none"/>
            <a:tailEnd len="med" w="med" type="oval"/>
          </a:ln>
        </p:spPr>
      </p:cxnSp>
      <p:sp>
        <p:nvSpPr>
          <p:cNvPr id="123" name="Google Shape;123;p37"/>
          <p:cNvSpPr/>
          <p:nvPr/>
        </p:nvSpPr>
        <p:spPr>
          <a:xfrm>
            <a:off x="6045375" y="1471575"/>
            <a:ext cx="1822800" cy="422400"/>
          </a:xfrm>
          <a:prstGeom prst="rect">
            <a:avLst/>
          </a:prstGeom>
          <a:solidFill>
            <a:schemeClr val="lt1"/>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s" sz="1200" u="none" cap="none" strike="noStrike">
                <a:solidFill>
                  <a:srgbClr val="222222"/>
                </a:solidFill>
                <a:latin typeface="DM Sans"/>
                <a:ea typeface="DM Sans"/>
                <a:cs typeface="DM Sans"/>
                <a:sym typeface="DM Sans"/>
              </a:rPr>
              <a:t>¿Por que probamos APIs?</a:t>
            </a:r>
            <a:endParaRPr i="0" sz="1200" u="none" cap="none" strike="noStrike">
              <a:solidFill>
                <a:srgbClr val="222222"/>
              </a:solidFill>
              <a:latin typeface="DM Sans"/>
              <a:ea typeface="DM Sans"/>
              <a:cs typeface="DM Sans"/>
              <a:sym typeface="DM Sans"/>
            </a:endParaRPr>
          </a:p>
        </p:txBody>
      </p:sp>
      <p:cxnSp>
        <p:nvCxnSpPr>
          <p:cNvPr id="124" name="Google Shape;124;p37"/>
          <p:cNvCxnSpPr>
            <a:stCxn id="121" idx="3"/>
            <a:endCxn id="123" idx="1"/>
          </p:cNvCxnSpPr>
          <p:nvPr/>
        </p:nvCxnSpPr>
        <p:spPr>
          <a:xfrm>
            <a:off x="5160325" y="1682775"/>
            <a:ext cx="885000" cy="600"/>
          </a:xfrm>
          <a:prstGeom prst="bentConnector3">
            <a:avLst>
              <a:gd fmla="val 50003" name="adj1"/>
            </a:avLst>
          </a:prstGeom>
          <a:noFill/>
          <a:ln cap="flat" cmpd="sng" w="9525">
            <a:solidFill>
              <a:srgbClr val="CCCCCC"/>
            </a:solidFill>
            <a:prstDash val="solid"/>
            <a:round/>
            <a:headEnd len="sm" w="sm" type="none"/>
            <a:tailEnd len="med" w="med" type="oval"/>
          </a:ln>
        </p:spPr>
      </p:cxnSp>
      <p:sp>
        <p:nvSpPr>
          <p:cNvPr id="125" name="Google Shape;125;p37"/>
          <p:cNvSpPr/>
          <p:nvPr/>
        </p:nvSpPr>
        <p:spPr>
          <a:xfrm>
            <a:off x="618500" y="2541178"/>
            <a:ext cx="1452900" cy="602400"/>
          </a:xfrm>
          <a:prstGeom prst="rect">
            <a:avLst/>
          </a:prstGeom>
          <a:solidFill>
            <a:srgbClr val="27282D"/>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s" sz="1200" u="none" cap="none" strike="noStrike">
                <a:solidFill>
                  <a:srgbClr val="FFFFFF"/>
                </a:solidFill>
                <a:latin typeface="DM Sans"/>
                <a:ea typeface="DM Sans"/>
                <a:cs typeface="DM Sans"/>
                <a:sym typeface="DM Sans"/>
              </a:rPr>
              <a:t>SOAP &amp; REST</a:t>
            </a:r>
            <a:endParaRPr i="0" sz="1200" u="none" cap="none" strike="noStrike">
              <a:solidFill>
                <a:srgbClr val="FFFFFF"/>
              </a:solidFill>
              <a:latin typeface="DM Sans"/>
              <a:ea typeface="DM Sans"/>
              <a:cs typeface="DM Sans"/>
              <a:sym typeface="DM Sans"/>
            </a:endParaRPr>
          </a:p>
        </p:txBody>
      </p:sp>
      <p:sp>
        <p:nvSpPr>
          <p:cNvPr id="126" name="Google Shape;126;p37"/>
          <p:cNvSpPr/>
          <p:nvPr/>
        </p:nvSpPr>
        <p:spPr>
          <a:xfrm>
            <a:off x="3502525" y="2156975"/>
            <a:ext cx="1657800" cy="422400"/>
          </a:xfrm>
          <a:prstGeom prst="rect">
            <a:avLst/>
          </a:prstGeom>
          <a:solidFill>
            <a:schemeClr val="lt1"/>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s" sz="1200" u="none" cap="none" strike="noStrike">
                <a:solidFill>
                  <a:srgbClr val="222222"/>
                </a:solidFill>
                <a:latin typeface="DM Sans"/>
                <a:ea typeface="DM Sans"/>
                <a:cs typeface="DM Sans"/>
                <a:sym typeface="DM Sans"/>
              </a:rPr>
              <a:t>SOAP</a:t>
            </a:r>
            <a:endParaRPr i="0" sz="1200" u="none" cap="none" strike="noStrike">
              <a:solidFill>
                <a:srgbClr val="222222"/>
              </a:solidFill>
              <a:latin typeface="DM Sans"/>
              <a:ea typeface="DM Sans"/>
              <a:cs typeface="DM Sans"/>
              <a:sym typeface="DM Sans"/>
            </a:endParaRPr>
          </a:p>
        </p:txBody>
      </p:sp>
      <p:cxnSp>
        <p:nvCxnSpPr>
          <p:cNvPr id="127" name="Google Shape;127;p37"/>
          <p:cNvCxnSpPr>
            <a:stCxn id="125" idx="3"/>
            <a:endCxn id="126" idx="1"/>
          </p:cNvCxnSpPr>
          <p:nvPr/>
        </p:nvCxnSpPr>
        <p:spPr>
          <a:xfrm flipH="1" rot="10800000">
            <a:off x="2071400" y="2368078"/>
            <a:ext cx="1431000" cy="474300"/>
          </a:xfrm>
          <a:prstGeom prst="bentConnector3">
            <a:avLst>
              <a:gd fmla="val 50004" name="adj1"/>
            </a:avLst>
          </a:prstGeom>
          <a:noFill/>
          <a:ln cap="flat" cmpd="sng" w="9525">
            <a:solidFill>
              <a:srgbClr val="CCCCCC"/>
            </a:solidFill>
            <a:prstDash val="solid"/>
            <a:round/>
            <a:headEnd len="sm" w="sm" type="none"/>
            <a:tailEnd len="med" w="med" type="oval"/>
          </a:ln>
        </p:spPr>
      </p:cxnSp>
      <p:cxnSp>
        <p:nvCxnSpPr>
          <p:cNvPr id="128" name="Google Shape;128;p37"/>
          <p:cNvCxnSpPr>
            <a:stCxn id="120" idx="2"/>
            <a:endCxn id="125" idx="0"/>
          </p:cNvCxnSpPr>
          <p:nvPr/>
        </p:nvCxnSpPr>
        <p:spPr>
          <a:xfrm flipH="1" rot="-5400000">
            <a:off x="1066700" y="2262228"/>
            <a:ext cx="557100" cy="600"/>
          </a:xfrm>
          <a:prstGeom prst="bentConnector3">
            <a:avLst>
              <a:gd fmla="val 50009" name="adj1"/>
            </a:avLst>
          </a:prstGeom>
          <a:noFill/>
          <a:ln cap="flat" cmpd="sng" w="9525">
            <a:solidFill>
              <a:srgbClr val="CCCCCC"/>
            </a:solidFill>
            <a:prstDash val="solid"/>
            <a:round/>
            <a:headEnd len="sm" w="sm" type="none"/>
            <a:tailEnd len="med" w="med" type="oval"/>
          </a:ln>
        </p:spPr>
      </p:cxnSp>
      <p:sp>
        <p:nvSpPr>
          <p:cNvPr id="129" name="Google Shape;129;p37"/>
          <p:cNvSpPr/>
          <p:nvPr/>
        </p:nvSpPr>
        <p:spPr>
          <a:xfrm>
            <a:off x="3502525" y="3052975"/>
            <a:ext cx="1657800" cy="422400"/>
          </a:xfrm>
          <a:prstGeom prst="rect">
            <a:avLst/>
          </a:prstGeom>
          <a:solidFill>
            <a:schemeClr val="lt1"/>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s" sz="1200" u="none" cap="none" strike="noStrike">
                <a:solidFill>
                  <a:srgbClr val="222222"/>
                </a:solidFill>
                <a:latin typeface="DM Sans"/>
                <a:ea typeface="DM Sans"/>
                <a:cs typeface="DM Sans"/>
                <a:sym typeface="DM Sans"/>
              </a:rPr>
              <a:t>REST</a:t>
            </a:r>
            <a:endParaRPr i="0" sz="1200" u="none" cap="none" strike="noStrike">
              <a:solidFill>
                <a:srgbClr val="222222"/>
              </a:solidFill>
              <a:latin typeface="DM Sans"/>
              <a:ea typeface="DM Sans"/>
              <a:cs typeface="DM Sans"/>
              <a:sym typeface="DM Sans"/>
            </a:endParaRPr>
          </a:p>
        </p:txBody>
      </p:sp>
      <p:cxnSp>
        <p:nvCxnSpPr>
          <p:cNvPr id="130" name="Google Shape;130;p37"/>
          <p:cNvCxnSpPr>
            <a:stCxn id="125" idx="3"/>
            <a:endCxn id="129" idx="1"/>
          </p:cNvCxnSpPr>
          <p:nvPr/>
        </p:nvCxnSpPr>
        <p:spPr>
          <a:xfrm>
            <a:off x="2071400" y="2842378"/>
            <a:ext cx="1431000" cy="421800"/>
          </a:xfrm>
          <a:prstGeom prst="bentConnector3">
            <a:avLst>
              <a:gd fmla="val 50004" name="adj1"/>
            </a:avLst>
          </a:prstGeom>
          <a:noFill/>
          <a:ln cap="flat" cmpd="sng" w="9525">
            <a:solidFill>
              <a:srgbClr val="CCCCCC"/>
            </a:solidFill>
            <a:prstDash val="solid"/>
            <a:round/>
            <a:headEnd len="sm" w="sm" type="none"/>
            <a:tailEnd len="med" w="med" type="oval"/>
          </a:ln>
        </p:spPr>
      </p:cxnSp>
      <p:sp>
        <p:nvSpPr>
          <p:cNvPr id="131" name="Google Shape;131;p37"/>
          <p:cNvSpPr/>
          <p:nvPr/>
        </p:nvSpPr>
        <p:spPr>
          <a:xfrm>
            <a:off x="6354250" y="2617900"/>
            <a:ext cx="1657800" cy="422400"/>
          </a:xfrm>
          <a:prstGeom prst="rect">
            <a:avLst/>
          </a:prstGeom>
          <a:solidFill>
            <a:schemeClr val="lt1"/>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s" sz="1200" u="none" cap="none" strike="noStrike">
                <a:solidFill>
                  <a:srgbClr val="222222"/>
                </a:solidFill>
                <a:latin typeface="DM Sans"/>
                <a:ea typeface="DM Sans"/>
                <a:cs typeface="DM Sans"/>
                <a:sym typeface="DM Sans"/>
              </a:rPr>
              <a:t>SOAP VS REST</a:t>
            </a:r>
            <a:endParaRPr i="0" sz="1200" u="none" cap="none" strike="noStrike">
              <a:solidFill>
                <a:srgbClr val="222222"/>
              </a:solidFill>
              <a:latin typeface="DM Sans"/>
              <a:ea typeface="DM Sans"/>
              <a:cs typeface="DM Sans"/>
              <a:sym typeface="DM Sans"/>
            </a:endParaRPr>
          </a:p>
        </p:txBody>
      </p:sp>
      <p:cxnSp>
        <p:nvCxnSpPr>
          <p:cNvPr id="132" name="Google Shape;132;p37"/>
          <p:cNvCxnSpPr>
            <a:stCxn id="126" idx="3"/>
            <a:endCxn id="131" idx="1"/>
          </p:cNvCxnSpPr>
          <p:nvPr/>
        </p:nvCxnSpPr>
        <p:spPr>
          <a:xfrm>
            <a:off x="5160325" y="2368175"/>
            <a:ext cx="1194000" cy="460800"/>
          </a:xfrm>
          <a:prstGeom prst="bentConnector3">
            <a:avLst>
              <a:gd fmla="val 49997" name="adj1"/>
            </a:avLst>
          </a:prstGeom>
          <a:noFill/>
          <a:ln cap="flat" cmpd="sng" w="9525">
            <a:solidFill>
              <a:srgbClr val="CCCCCC"/>
            </a:solidFill>
            <a:prstDash val="solid"/>
            <a:round/>
            <a:headEnd len="sm" w="sm" type="none"/>
            <a:tailEnd len="med" w="med" type="oval"/>
          </a:ln>
        </p:spPr>
      </p:cxnSp>
      <p:cxnSp>
        <p:nvCxnSpPr>
          <p:cNvPr id="133" name="Google Shape;133;p37"/>
          <p:cNvCxnSpPr>
            <a:stCxn id="129" idx="3"/>
            <a:endCxn id="131" idx="1"/>
          </p:cNvCxnSpPr>
          <p:nvPr/>
        </p:nvCxnSpPr>
        <p:spPr>
          <a:xfrm flipH="1" rot="10800000">
            <a:off x="5160325" y="2829175"/>
            <a:ext cx="1194000" cy="435000"/>
          </a:xfrm>
          <a:prstGeom prst="bentConnector3">
            <a:avLst>
              <a:gd fmla="val 49997" name="adj1"/>
            </a:avLst>
          </a:prstGeom>
          <a:noFill/>
          <a:ln cap="flat" cmpd="sng" w="9525">
            <a:solidFill>
              <a:srgbClr val="CCCCCC"/>
            </a:solidFill>
            <a:prstDash val="solid"/>
            <a:round/>
            <a:headEnd len="sm" w="sm" type="none"/>
            <a:tailEnd len="med" w="med" type="oval"/>
          </a:ln>
        </p:spPr>
      </p:cxnSp>
      <p:sp>
        <p:nvSpPr>
          <p:cNvPr id="134" name="Google Shape;134;p37"/>
          <p:cNvSpPr/>
          <p:nvPr/>
        </p:nvSpPr>
        <p:spPr>
          <a:xfrm>
            <a:off x="618800" y="3835103"/>
            <a:ext cx="1452900" cy="602400"/>
          </a:xfrm>
          <a:prstGeom prst="rect">
            <a:avLst/>
          </a:prstGeom>
          <a:solidFill>
            <a:srgbClr val="27282D"/>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s" sz="1200" u="none" cap="none" strike="noStrike">
                <a:solidFill>
                  <a:srgbClr val="FFFFFF"/>
                </a:solidFill>
                <a:latin typeface="DM Sans"/>
                <a:ea typeface="DM Sans"/>
                <a:cs typeface="DM Sans"/>
                <a:sym typeface="DM Sans"/>
              </a:rPr>
              <a:t>Herramientas de API Testing</a:t>
            </a:r>
            <a:endParaRPr i="0" sz="1200" u="none" cap="none" strike="noStrike">
              <a:solidFill>
                <a:srgbClr val="FFFFFF"/>
              </a:solidFill>
              <a:latin typeface="DM Sans"/>
              <a:ea typeface="DM Sans"/>
              <a:cs typeface="DM Sans"/>
              <a:sym typeface="DM Sans"/>
            </a:endParaRPr>
          </a:p>
        </p:txBody>
      </p:sp>
      <p:sp>
        <p:nvSpPr>
          <p:cNvPr id="135" name="Google Shape;135;p37"/>
          <p:cNvSpPr/>
          <p:nvPr/>
        </p:nvSpPr>
        <p:spPr>
          <a:xfrm>
            <a:off x="2597875" y="3915638"/>
            <a:ext cx="1657800" cy="422400"/>
          </a:xfrm>
          <a:prstGeom prst="rect">
            <a:avLst/>
          </a:prstGeom>
          <a:solidFill>
            <a:schemeClr val="lt1"/>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s" sz="1200" u="none" cap="none" strike="noStrike">
                <a:solidFill>
                  <a:srgbClr val="222222"/>
                </a:solidFill>
                <a:latin typeface="DM Sans"/>
                <a:ea typeface="DM Sans"/>
                <a:cs typeface="DM Sans"/>
                <a:sym typeface="DM Sans"/>
              </a:rPr>
              <a:t>SOAP UI</a:t>
            </a:r>
            <a:endParaRPr i="0" sz="1200" u="none" cap="none" strike="noStrike">
              <a:solidFill>
                <a:srgbClr val="222222"/>
              </a:solidFill>
              <a:latin typeface="DM Sans"/>
              <a:ea typeface="DM Sans"/>
              <a:cs typeface="DM Sans"/>
              <a:sym typeface="DM Sans"/>
            </a:endParaRPr>
          </a:p>
        </p:txBody>
      </p:sp>
      <p:cxnSp>
        <p:nvCxnSpPr>
          <p:cNvPr id="136" name="Google Shape;136;p37"/>
          <p:cNvCxnSpPr>
            <a:stCxn id="134" idx="3"/>
            <a:endCxn id="135" idx="1"/>
          </p:cNvCxnSpPr>
          <p:nvPr/>
        </p:nvCxnSpPr>
        <p:spPr>
          <a:xfrm flipH="1" rot="10800000">
            <a:off x="2071700" y="4126703"/>
            <a:ext cx="526200" cy="9600"/>
          </a:xfrm>
          <a:prstGeom prst="bentConnector3">
            <a:avLst>
              <a:gd fmla="val 49998" name="adj1"/>
            </a:avLst>
          </a:prstGeom>
          <a:noFill/>
          <a:ln cap="flat" cmpd="sng" w="9525">
            <a:solidFill>
              <a:srgbClr val="CCCCCC"/>
            </a:solidFill>
            <a:prstDash val="solid"/>
            <a:round/>
            <a:headEnd len="sm" w="sm" type="none"/>
            <a:tailEnd len="med" w="med" type="oval"/>
          </a:ln>
        </p:spPr>
      </p:cxnSp>
      <p:sp>
        <p:nvSpPr>
          <p:cNvPr id="137" name="Google Shape;137;p37"/>
          <p:cNvSpPr/>
          <p:nvPr/>
        </p:nvSpPr>
        <p:spPr>
          <a:xfrm>
            <a:off x="4928425" y="3915650"/>
            <a:ext cx="1657800" cy="422400"/>
          </a:xfrm>
          <a:prstGeom prst="rect">
            <a:avLst/>
          </a:prstGeom>
          <a:solidFill>
            <a:schemeClr val="lt1"/>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s" sz="1200" u="none" cap="none" strike="noStrike">
                <a:solidFill>
                  <a:srgbClr val="222222"/>
                </a:solidFill>
                <a:latin typeface="DM Sans"/>
                <a:ea typeface="DM Sans"/>
                <a:cs typeface="DM Sans"/>
                <a:sym typeface="DM Sans"/>
              </a:rPr>
              <a:t>Postman</a:t>
            </a:r>
            <a:endParaRPr i="0" sz="1200" u="none" cap="none" strike="noStrike">
              <a:solidFill>
                <a:srgbClr val="222222"/>
              </a:solidFill>
              <a:latin typeface="DM Sans"/>
              <a:ea typeface="DM Sans"/>
              <a:cs typeface="DM Sans"/>
              <a:sym typeface="DM Sans"/>
            </a:endParaRPr>
          </a:p>
        </p:txBody>
      </p:sp>
      <p:cxnSp>
        <p:nvCxnSpPr>
          <p:cNvPr id="138" name="Google Shape;138;p37"/>
          <p:cNvCxnSpPr>
            <a:stCxn id="135" idx="3"/>
            <a:endCxn id="137" idx="1"/>
          </p:cNvCxnSpPr>
          <p:nvPr/>
        </p:nvCxnSpPr>
        <p:spPr>
          <a:xfrm>
            <a:off x="4255675" y="4126838"/>
            <a:ext cx="672900" cy="600"/>
          </a:xfrm>
          <a:prstGeom prst="bentConnector3">
            <a:avLst>
              <a:gd fmla="val 49989" name="adj1"/>
            </a:avLst>
          </a:prstGeom>
          <a:noFill/>
          <a:ln cap="flat" cmpd="sng" w="9525">
            <a:solidFill>
              <a:srgbClr val="CCCCCC"/>
            </a:solidFill>
            <a:prstDash val="solid"/>
            <a:round/>
            <a:headEnd len="sm" w="sm" type="none"/>
            <a:tailEnd len="med" w="med" type="oval"/>
          </a:ln>
        </p:spPr>
      </p:cxnSp>
      <p:sp>
        <p:nvSpPr>
          <p:cNvPr id="139" name="Google Shape;139;p37"/>
          <p:cNvSpPr/>
          <p:nvPr/>
        </p:nvSpPr>
        <p:spPr>
          <a:xfrm>
            <a:off x="7258975" y="3915650"/>
            <a:ext cx="1657800" cy="422400"/>
          </a:xfrm>
          <a:prstGeom prst="rect">
            <a:avLst/>
          </a:prstGeom>
          <a:solidFill>
            <a:schemeClr val="lt1"/>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s" sz="1200" u="none" cap="none" strike="noStrike">
                <a:solidFill>
                  <a:srgbClr val="222222"/>
                </a:solidFill>
                <a:latin typeface="DM Sans"/>
                <a:ea typeface="DM Sans"/>
                <a:cs typeface="DM Sans"/>
                <a:sym typeface="DM Sans"/>
              </a:rPr>
              <a:t>Otras Herramientas</a:t>
            </a:r>
            <a:endParaRPr i="0" sz="1200" u="none" cap="none" strike="noStrike">
              <a:solidFill>
                <a:srgbClr val="222222"/>
              </a:solidFill>
              <a:latin typeface="DM Sans"/>
              <a:ea typeface="DM Sans"/>
              <a:cs typeface="DM Sans"/>
              <a:sym typeface="DM Sans"/>
            </a:endParaRPr>
          </a:p>
        </p:txBody>
      </p:sp>
      <p:cxnSp>
        <p:nvCxnSpPr>
          <p:cNvPr id="140" name="Google Shape;140;p37"/>
          <p:cNvCxnSpPr>
            <a:stCxn id="137" idx="3"/>
            <a:endCxn id="139" idx="1"/>
          </p:cNvCxnSpPr>
          <p:nvPr/>
        </p:nvCxnSpPr>
        <p:spPr>
          <a:xfrm>
            <a:off x="6586225" y="4126850"/>
            <a:ext cx="672900" cy="600"/>
          </a:xfrm>
          <a:prstGeom prst="bentConnector3">
            <a:avLst>
              <a:gd fmla="val 49989" name="adj1"/>
            </a:avLst>
          </a:prstGeom>
          <a:noFill/>
          <a:ln cap="flat" cmpd="sng" w="9525">
            <a:solidFill>
              <a:srgbClr val="CCCCCC"/>
            </a:solidFill>
            <a:prstDash val="solid"/>
            <a:round/>
            <a:headEnd len="sm" w="sm" type="none"/>
            <a:tailEnd len="med" w="med" type="oval"/>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73"/>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V</a:t>
            </a:r>
            <a:r>
              <a:rPr b="1" lang="es" sz="3500">
                <a:solidFill>
                  <a:schemeClr val="lt1"/>
                </a:solidFill>
                <a:latin typeface="DM Sans"/>
                <a:ea typeface="DM Sans"/>
                <a:cs typeface="DM Sans"/>
                <a:sym typeface="DM Sans"/>
              </a:rPr>
              <a:t>ideo ejemplo</a:t>
            </a:r>
            <a:endParaRPr b="1" sz="3500">
              <a:solidFill>
                <a:schemeClr val="lt1"/>
              </a:solidFill>
              <a:latin typeface="DM Sans"/>
              <a:ea typeface="DM Sans"/>
              <a:cs typeface="DM Sans"/>
              <a:sym typeface="DM Sans"/>
            </a:endParaRPr>
          </a:p>
        </p:txBody>
      </p:sp>
      <p:sp>
        <p:nvSpPr>
          <p:cNvPr id="416" name="Google Shape;416;p73"/>
          <p:cNvSpPr txBox="1"/>
          <p:nvPr/>
        </p:nvSpPr>
        <p:spPr>
          <a:xfrm>
            <a:off x="464750" y="463785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100">
                <a:solidFill>
                  <a:srgbClr val="999999"/>
                </a:solidFill>
                <a:latin typeface="DM Sans"/>
                <a:ea typeface="DM Sans"/>
                <a:cs typeface="DM Sans"/>
                <a:sym typeface="DM Sans"/>
              </a:rPr>
              <a:t>Fuente:</a:t>
            </a:r>
            <a:r>
              <a:rPr lang="es" sz="1100" u="sng">
                <a:solidFill>
                  <a:schemeClr val="hlink"/>
                </a:solidFill>
                <a:latin typeface="DM Sans"/>
                <a:ea typeface="DM Sans"/>
                <a:cs typeface="DM Sans"/>
                <a:sym typeface="DM Sans"/>
                <a:hlinkClick r:id="rId3"/>
              </a:rPr>
              <a:t>enlace</a:t>
            </a:r>
            <a:endParaRPr i="1" sz="1100" u="sng">
              <a:solidFill>
                <a:srgbClr val="83AEFB"/>
              </a:solidFill>
              <a:latin typeface="DM Sans"/>
              <a:ea typeface="DM Sans"/>
              <a:cs typeface="DM Sans"/>
              <a:sym typeface="DM Sans"/>
            </a:endParaRPr>
          </a:p>
        </p:txBody>
      </p:sp>
      <p:pic>
        <p:nvPicPr>
          <p:cNvPr descr="Download the source code here http://chillyfacts.com/java-send-soap-xml-request-read-response/" id="417" name="Google Shape;417;p73" title="JAVA - Send SOAP XML Request and Read Response">
            <a:hlinkClick r:id="rId4"/>
          </p:cNvPr>
          <p:cNvPicPr preferRelativeResize="0"/>
          <p:nvPr/>
        </p:nvPicPr>
        <p:blipFill>
          <a:blip r:embed="rId5">
            <a:alphaModFix/>
          </a:blip>
          <a:stretch>
            <a:fillRect/>
          </a:stretch>
        </p:blipFill>
        <p:spPr>
          <a:xfrm>
            <a:off x="2234975" y="1112213"/>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7"/>
                                        </p:tgtEl>
                                        <p:attrNameLst>
                                          <p:attrName>style.visibility</p:attrName>
                                        </p:attrNameLst>
                                      </p:cBhvr>
                                      <p:to>
                                        <p:strVal val="visible"/>
                                      </p:to>
                                    </p:set>
                                    <p:animEffect filter="fade" transition="in">
                                      <p:cBhvr>
                                        <p:cTn dur="1000"/>
                                        <p:tgtEl>
                                          <p:spTgt spid="41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7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REST</a:t>
            </a:r>
            <a:endParaRPr b="1" sz="4000">
              <a:solidFill>
                <a:schemeClr val="dk1"/>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75"/>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75"/>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¿Qué es REST?</a:t>
            </a:r>
            <a:endParaRPr b="1" sz="4000">
              <a:solidFill>
                <a:schemeClr val="dk1"/>
              </a:solidFill>
              <a:latin typeface="DM Sans"/>
              <a:ea typeface="DM Sans"/>
              <a:cs typeface="DM Sans"/>
              <a:sym typeface="DM Sans"/>
            </a:endParaRPr>
          </a:p>
        </p:txBody>
      </p:sp>
      <p:sp>
        <p:nvSpPr>
          <p:cNvPr id="429" name="Google Shape;429;p75"/>
          <p:cNvSpPr txBox="1"/>
          <p:nvPr/>
        </p:nvSpPr>
        <p:spPr>
          <a:xfrm>
            <a:off x="3649500" y="2211613"/>
            <a:ext cx="49872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REST (Representational State Transfer)</a:t>
            </a:r>
            <a:r>
              <a:rPr lang="es" sz="1350">
                <a:highlight>
                  <a:srgbClr val="EA90FF"/>
                </a:highlight>
                <a:latin typeface="DM Sans"/>
                <a:ea typeface="DM Sans"/>
                <a:cs typeface="DM Sans"/>
                <a:sym typeface="DM Sans"/>
              </a:rPr>
              <a:t> es un grupo de principios de arquitectura </a:t>
            </a:r>
            <a:r>
              <a:rPr lang="es" sz="1350">
                <a:latin typeface="DM Sans"/>
                <a:ea typeface="DM Sans"/>
                <a:cs typeface="DM Sans"/>
                <a:sym typeface="DM Sans"/>
              </a:rPr>
              <a:t>para el desarrollo de APIs para servicios web, como así también de aplicaciones móvil de conectividad ligera.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Al ser una guía, se deja la implementación a los desarrolladores.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430" name="Google Shape;430;p75"/>
          <p:cNvPicPr preferRelativeResize="0"/>
          <p:nvPr/>
        </p:nvPicPr>
        <p:blipFill rotWithShape="1">
          <a:blip r:embed="rId3">
            <a:alphaModFix/>
          </a:blip>
          <a:srcRect b="0" l="0" r="0" t="0"/>
          <a:stretch/>
        </p:blipFill>
        <p:spPr>
          <a:xfrm>
            <a:off x="381100" y="1534300"/>
            <a:ext cx="2748900" cy="20748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76"/>
          <p:cNvSpPr txBox="1"/>
          <p:nvPr/>
        </p:nvSpPr>
        <p:spPr>
          <a:xfrm>
            <a:off x="473350" y="1908175"/>
            <a:ext cx="3834600" cy="278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latin typeface="DM Sans"/>
                <a:ea typeface="DM Sans"/>
                <a:cs typeface="DM Sans"/>
                <a:sym typeface="DM Sans"/>
              </a:rPr>
              <a:t>Cuando se hace un llamado a un REST API, habitualmente es a través de HTTP. Luego, la respuesta puede volver en varios formatos, como:</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a:latin typeface="DM Sans"/>
                <a:ea typeface="DM Sans"/>
                <a:cs typeface="DM Sans"/>
                <a:sym typeface="DM Sans"/>
              </a:rPr>
              <a:t>HTML, </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a:latin typeface="DM Sans"/>
                <a:ea typeface="DM Sans"/>
                <a:cs typeface="DM Sans"/>
                <a:sym typeface="DM Sans"/>
              </a:rPr>
              <a:t>XML,</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a:latin typeface="DM Sans"/>
                <a:ea typeface="DM Sans"/>
                <a:cs typeface="DM Sans"/>
                <a:sym typeface="DM Sans"/>
              </a:rPr>
              <a:t> texto plano </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a:latin typeface="DM Sans"/>
                <a:ea typeface="DM Sans"/>
                <a:cs typeface="DM Sans"/>
                <a:sym typeface="DM Sans"/>
              </a:rPr>
              <a:t>JSON (suele ser el más usado ya que puede ser leído por cualquier lenguaje de programación, humano o computadora). </a:t>
            </a:r>
            <a:endParaRPr sz="1350">
              <a:latin typeface="DM Sans"/>
              <a:ea typeface="DM Sans"/>
              <a:cs typeface="DM Sans"/>
              <a:sym typeface="DM Sans"/>
            </a:endParaRPr>
          </a:p>
        </p:txBody>
      </p:sp>
      <p:sp>
        <p:nvSpPr>
          <p:cNvPr id="436" name="Google Shape;436;p76"/>
          <p:cNvSpPr txBox="1"/>
          <p:nvPr/>
        </p:nvSpPr>
        <p:spPr>
          <a:xfrm>
            <a:off x="4527575" y="1908175"/>
            <a:ext cx="3834600" cy="87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latin typeface="DM Sans"/>
                <a:ea typeface="DM Sans"/>
                <a:cs typeface="DM Sans"/>
                <a:sym typeface="DM Sans"/>
              </a:rPr>
              <a:t>De esta forma, REST es más flexible y fácil de armar.</a:t>
            </a:r>
            <a:endParaRPr sz="1350">
              <a:latin typeface="DM Sans"/>
              <a:ea typeface="DM Sans"/>
              <a:cs typeface="DM Sans"/>
              <a:sym typeface="DM Sans"/>
            </a:endParaRPr>
          </a:p>
          <a:p>
            <a:pPr indent="0" lvl="0" marL="457200" rtl="0" algn="l">
              <a:lnSpc>
                <a:spcPct val="115000"/>
              </a:lnSpc>
              <a:spcBef>
                <a:spcPts val="0"/>
              </a:spcBef>
              <a:spcAft>
                <a:spcPts val="0"/>
              </a:spcAft>
              <a:buNone/>
            </a:pPr>
            <a:r>
              <a:t/>
            </a:r>
            <a:endParaRPr sz="1350">
              <a:latin typeface="DM Sans"/>
              <a:ea typeface="DM Sans"/>
              <a:cs typeface="DM Sans"/>
              <a:sym typeface="DM Sans"/>
            </a:endParaRPr>
          </a:p>
        </p:txBody>
      </p:sp>
      <p:sp>
        <p:nvSpPr>
          <p:cNvPr id="437" name="Google Shape;437;p7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Características de REST</a:t>
            </a:r>
            <a:endParaRPr b="1" sz="4000">
              <a:solidFill>
                <a:schemeClr val="dk1"/>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7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Guía de arquitectura</a:t>
            </a:r>
            <a:endParaRPr b="1" sz="4000">
              <a:solidFill>
                <a:schemeClr val="dk1"/>
              </a:solidFill>
              <a:latin typeface="DM Sans"/>
              <a:ea typeface="DM Sans"/>
              <a:cs typeface="DM Sans"/>
              <a:sym typeface="DM Sans"/>
            </a:endParaRPr>
          </a:p>
        </p:txBody>
      </p:sp>
      <p:sp>
        <p:nvSpPr>
          <p:cNvPr id="443" name="Google Shape;443;p77"/>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77"/>
          <p:cNvSpPr/>
          <p:nvPr/>
        </p:nvSpPr>
        <p:spPr>
          <a:xfrm>
            <a:off x="4278440" y="19604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77"/>
          <p:cNvSpPr/>
          <p:nvPr/>
        </p:nvSpPr>
        <p:spPr>
          <a:xfrm>
            <a:off x="6825776"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46" name="Google Shape;446;p77"/>
          <p:cNvCxnSpPr>
            <a:stCxn id="443" idx="6"/>
            <a:endCxn id="444" idx="2"/>
          </p:cNvCxnSpPr>
          <p:nvPr/>
        </p:nvCxnSpPr>
        <p:spPr>
          <a:xfrm>
            <a:off x="2318213" y="2254029"/>
            <a:ext cx="1960200" cy="0"/>
          </a:xfrm>
          <a:prstGeom prst="straightConnector1">
            <a:avLst/>
          </a:prstGeom>
          <a:noFill/>
          <a:ln cap="flat" cmpd="sng" w="9525">
            <a:solidFill>
              <a:srgbClr val="EAFF6A"/>
            </a:solidFill>
            <a:prstDash val="solid"/>
            <a:round/>
            <a:headEnd len="med" w="med" type="none"/>
            <a:tailEnd len="med" w="med" type="none"/>
          </a:ln>
        </p:spPr>
      </p:cxnSp>
      <p:cxnSp>
        <p:nvCxnSpPr>
          <p:cNvPr id="447" name="Google Shape;447;p77"/>
          <p:cNvCxnSpPr>
            <a:stCxn id="444" idx="6"/>
            <a:endCxn id="445" idx="2"/>
          </p:cNvCxnSpPr>
          <p:nvPr/>
        </p:nvCxnSpPr>
        <p:spPr>
          <a:xfrm>
            <a:off x="4865540" y="2254004"/>
            <a:ext cx="1960200" cy="0"/>
          </a:xfrm>
          <a:prstGeom prst="straightConnector1">
            <a:avLst/>
          </a:prstGeom>
          <a:noFill/>
          <a:ln cap="flat" cmpd="sng" w="9525">
            <a:solidFill>
              <a:srgbClr val="EAFF6A"/>
            </a:solidFill>
            <a:prstDash val="solid"/>
            <a:round/>
            <a:headEnd len="med" w="med" type="none"/>
            <a:tailEnd len="med" w="med" type="none"/>
          </a:ln>
        </p:spPr>
      </p:cxnSp>
      <p:sp>
        <p:nvSpPr>
          <p:cNvPr id="448" name="Google Shape;448;p77"/>
          <p:cNvSpPr txBox="1"/>
          <p:nvPr/>
        </p:nvSpPr>
        <p:spPr>
          <a:xfrm>
            <a:off x="1049225" y="2735375"/>
            <a:ext cx="1950900" cy="1348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600"/>
              <a:buFont typeface="Arial"/>
              <a:buNone/>
            </a:pPr>
            <a:r>
              <a:rPr lang="es" sz="1350">
                <a:solidFill>
                  <a:schemeClr val="dk1"/>
                </a:solidFill>
                <a:latin typeface="DM Sans"/>
                <a:ea typeface="DM Sans"/>
                <a:cs typeface="DM Sans"/>
                <a:sym typeface="DM Sans"/>
              </a:rPr>
              <a:t>Una arquitectura cliente-servidor compuesta por clientes, servidores y recursos.</a:t>
            </a:r>
            <a:endParaRPr sz="1350">
              <a:solidFill>
                <a:schemeClr val="dk1"/>
              </a:solidFill>
              <a:latin typeface="DM Sans"/>
              <a:ea typeface="DM Sans"/>
              <a:cs typeface="DM Sans"/>
              <a:sym typeface="DM Sans"/>
            </a:endParaRPr>
          </a:p>
        </p:txBody>
      </p:sp>
      <p:sp>
        <p:nvSpPr>
          <p:cNvPr id="449" name="Google Shape;449;p77"/>
          <p:cNvSpPr txBox="1"/>
          <p:nvPr/>
        </p:nvSpPr>
        <p:spPr>
          <a:xfrm>
            <a:off x="3235100" y="2735375"/>
            <a:ext cx="2689200" cy="1826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600"/>
              <a:buFont typeface="Arial"/>
              <a:buNone/>
            </a:pPr>
            <a:r>
              <a:rPr lang="es" sz="1350">
                <a:solidFill>
                  <a:schemeClr val="dk1"/>
                </a:solidFill>
                <a:latin typeface="DM Sans"/>
                <a:ea typeface="DM Sans"/>
                <a:cs typeface="DM Sans"/>
                <a:sym typeface="DM Sans"/>
              </a:rPr>
              <a:t>Comunicación cliente-servidor sin estado, lo que significa que no se almacena contenido del cliente en el servidor entre solicitudes pero sí en la sesión del cliente.</a:t>
            </a:r>
            <a:endParaRPr sz="16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p:txBody>
      </p:sp>
      <p:sp>
        <p:nvSpPr>
          <p:cNvPr id="450" name="Google Shape;450;p77"/>
          <p:cNvSpPr txBox="1"/>
          <p:nvPr/>
        </p:nvSpPr>
        <p:spPr>
          <a:xfrm>
            <a:off x="6143875" y="2735375"/>
            <a:ext cx="1950900" cy="1826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600"/>
              <a:buFont typeface="Arial"/>
              <a:buNone/>
            </a:pPr>
            <a:r>
              <a:rPr lang="es" sz="1350">
                <a:solidFill>
                  <a:schemeClr val="dk1"/>
                </a:solidFill>
                <a:latin typeface="DM Sans"/>
                <a:ea typeface="DM Sans"/>
                <a:cs typeface="DM Sans"/>
                <a:sym typeface="DM Sans"/>
              </a:rPr>
              <a:t>Datos que se pueden almacenar en caché para eliminar la necesidad de algunas interacciones cliente-servidor.</a:t>
            </a:r>
            <a:endParaRPr sz="1350">
              <a:solidFill>
                <a:schemeClr val="dk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600"/>
              <a:buFont typeface="Arial"/>
              <a:buNone/>
            </a:pPr>
            <a:r>
              <a:t/>
            </a:r>
            <a:endParaRPr sz="1350">
              <a:solidFill>
                <a:schemeClr val="dk1"/>
              </a:solidFill>
              <a:latin typeface="DM Sans"/>
              <a:ea typeface="DM Sans"/>
              <a:cs typeface="DM Sans"/>
              <a:sym typeface="DM Sans"/>
            </a:endParaRPr>
          </a:p>
        </p:txBody>
      </p:sp>
      <p:sp>
        <p:nvSpPr>
          <p:cNvPr id="451" name="Google Shape;451;p77"/>
          <p:cNvSpPr txBox="1"/>
          <p:nvPr/>
        </p:nvSpPr>
        <p:spPr>
          <a:xfrm>
            <a:off x="43648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2</a:t>
            </a:r>
            <a:endParaRPr b="1" sz="3000">
              <a:solidFill>
                <a:schemeClr val="dk1"/>
              </a:solidFill>
              <a:latin typeface="DM Sans"/>
              <a:ea typeface="DM Sans"/>
              <a:cs typeface="DM Sans"/>
              <a:sym typeface="DM Sans"/>
            </a:endParaRPr>
          </a:p>
        </p:txBody>
      </p:sp>
      <p:sp>
        <p:nvSpPr>
          <p:cNvPr id="452" name="Google Shape;452;p77"/>
          <p:cNvSpPr txBox="1"/>
          <p:nvPr/>
        </p:nvSpPr>
        <p:spPr>
          <a:xfrm>
            <a:off x="69121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3</a:t>
            </a:r>
            <a:endParaRPr b="1" sz="3000">
              <a:solidFill>
                <a:schemeClr val="dk1"/>
              </a:solidFill>
              <a:latin typeface="DM Sans"/>
              <a:ea typeface="DM Sans"/>
              <a:cs typeface="DM Sans"/>
              <a:sym typeface="DM Sans"/>
            </a:endParaRPr>
          </a:p>
        </p:txBody>
      </p:sp>
      <p:sp>
        <p:nvSpPr>
          <p:cNvPr id="453" name="Google Shape;453;p77"/>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1</a:t>
            </a:r>
            <a:endParaRPr b="1" sz="3000">
              <a:solidFill>
                <a:schemeClr val="dk1"/>
              </a:solidFill>
              <a:latin typeface="DM Sans"/>
              <a:ea typeface="DM Sans"/>
              <a:cs typeface="DM Sans"/>
              <a:sym typeface="DM Sans"/>
            </a:endParaRPr>
          </a:p>
        </p:txBody>
      </p:sp>
      <p:sp>
        <p:nvSpPr>
          <p:cNvPr id="454" name="Google Shape;454;p77"/>
          <p:cNvSpPr txBox="1"/>
          <p:nvPr/>
        </p:nvSpPr>
        <p:spPr>
          <a:xfrm>
            <a:off x="632575" y="1358425"/>
            <a:ext cx="6899100" cy="392400"/>
          </a:xfrm>
          <a:prstGeom prst="rect">
            <a:avLst/>
          </a:prstGeom>
          <a:noFill/>
          <a:ln>
            <a:noFill/>
          </a:ln>
        </p:spPr>
        <p:txBody>
          <a:bodyPr anchorCtr="0" anchor="t" bIns="91425" lIns="91425" spcFirstLastPara="1" rIns="91425" wrap="square" tIns="91425">
            <a:spAutoFit/>
          </a:bodyPr>
          <a:lstStyle/>
          <a:p>
            <a:pPr indent="0" lvl="0" marL="0" marR="0" rtl="0" algn="just">
              <a:lnSpc>
                <a:spcPct val="100000"/>
              </a:lnSpc>
              <a:spcBef>
                <a:spcPts val="0"/>
              </a:spcBef>
              <a:spcAft>
                <a:spcPts val="0"/>
              </a:spcAft>
              <a:buClr>
                <a:srgbClr val="000000"/>
              </a:buClr>
              <a:buSzPts val="1800"/>
              <a:buFont typeface="Arial"/>
              <a:buNone/>
            </a:pPr>
            <a:r>
              <a:rPr i="0" lang="es" sz="1350" u="none" cap="none" strike="noStrike">
                <a:solidFill>
                  <a:srgbClr val="000000"/>
                </a:solidFill>
                <a:latin typeface="DM Sans"/>
                <a:ea typeface="DM Sans"/>
                <a:cs typeface="DM Sans"/>
                <a:sym typeface="DM Sans"/>
              </a:rPr>
              <a:t>Una aplicación de tipo REST debe contener estas 6 características:</a:t>
            </a:r>
            <a:endParaRPr i="0" sz="1350" u="none" cap="none" strike="noStrike">
              <a:solidFill>
                <a:srgbClr val="000000"/>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7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Guía de arquitectura</a:t>
            </a:r>
            <a:endParaRPr b="1" sz="4000">
              <a:solidFill>
                <a:schemeClr val="dk1"/>
              </a:solidFill>
              <a:latin typeface="DM Sans"/>
              <a:ea typeface="DM Sans"/>
              <a:cs typeface="DM Sans"/>
              <a:sym typeface="DM Sans"/>
            </a:endParaRPr>
          </a:p>
        </p:txBody>
      </p:sp>
      <p:sp>
        <p:nvSpPr>
          <p:cNvPr id="460" name="Google Shape;460;p78"/>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78"/>
          <p:cNvSpPr/>
          <p:nvPr/>
        </p:nvSpPr>
        <p:spPr>
          <a:xfrm>
            <a:off x="4278440" y="19604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78"/>
          <p:cNvSpPr/>
          <p:nvPr/>
        </p:nvSpPr>
        <p:spPr>
          <a:xfrm>
            <a:off x="6825776"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63" name="Google Shape;463;p78"/>
          <p:cNvCxnSpPr>
            <a:stCxn id="460" idx="6"/>
            <a:endCxn id="461" idx="2"/>
          </p:cNvCxnSpPr>
          <p:nvPr/>
        </p:nvCxnSpPr>
        <p:spPr>
          <a:xfrm>
            <a:off x="2318213" y="2254029"/>
            <a:ext cx="1960200" cy="0"/>
          </a:xfrm>
          <a:prstGeom prst="straightConnector1">
            <a:avLst/>
          </a:prstGeom>
          <a:noFill/>
          <a:ln cap="flat" cmpd="sng" w="9525">
            <a:solidFill>
              <a:srgbClr val="EAFF6A"/>
            </a:solidFill>
            <a:prstDash val="solid"/>
            <a:round/>
            <a:headEnd len="med" w="med" type="none"/>
            <a:tailEnd len="med" w="med" type="none"/>
          </a:ln>
        </p:spPr>
      </p:cxnSp>
      <p:cxnSp>
        <p:nvCxnSpPr>
          <p:cNvPr id="464" name="Google Shape;464;p78"/>
          <p:cNvCxnSpPr>
            <a:stCxn id="461" idx="6"/>
            <a:endCxn id="462" idx="2"/>
          </p:cNvCxnSpPr>
          <p:nvPr/>
        </p:nvCxnSpPr>
        <p:spPr>
          <a:xfrm>
            <a:off x="4865540" y="2254004"/>
            <a:ext cx="1960200" cy="0"/>
          </a:xfrm>
          <a:prstGeom prst="straightConnector1">
            <a:avLst/>
          </a:prstGeom>
          <a:noFill/>
          <a:ln cap="flat" cmpd="sng" w="9525">
            <a:solidFill>
              <a:srgbClr val="EAFF6A"/>
            </a:solidFill>
            <a:prstDash val="solid"/>
            <a:round/>
            <a:headEnd len="med" w="med" type="none"/>
            <a:tailEnd len="med" w="med" type="none"/>
          </a:ln>
        </p:spPr>
      </p:cxnSp>
      <p:sp>
        <p:nvSpPr>
          <p:cNvPr id="465" name="Google Shape;465;p78"/>
          <p:cNvSpPr txBox="1"/>
          <p:nvPr/>
        </p:nvSpPr>
        <p:spPr>
          <a:xfrm>
            <a:off x="903750" y="2735375"/>
            <a:ext cx="2129400" cy="1587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600"/>
              <a:buFont typeface="Arial"/>
              <a:buNone/>
            </a:pPr>
            <a:r>
              <a:rPr lang="es" sz="1350">
                <a:solidFill>
                  <a:schemeClr val="dk1"/>
                </a:solidFill>
                <a:latin typeface="DM Sans"/>
                <a:ea typeface="DM Sans"/>
                <a:cs typeface="DM Sans"/>
                <a:sym typeface="DM Sans"/>
              </a:rPr>
              <a:t>Una interfaz uniforme entre los componentes para que la información se transfiera de forma estandarizada.</a:t>
            </a:r>
            <a:endParaRPr sz="1350">
              <a:solidFill>
                <a:schemeClr val="dk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600"/>
              <a:buFont typeface="Arial"/>
              <a:buNone/>
            </a:pPr>
            <a:r>
              <a:t/>
            </a:r>
            <a:endParaRPr sz="1350">
              <a:solidFill>
                <a:schemeClr val="dk1"/>
              </a:solidFill>
              <a:latin typeface="DM Sans"/>
              <a:ea typeface="DM Sans"/>
              <a:cs typeface="DM Sans"/>
              <a:sym typeface="DM Sans"/>
            </a:endParaRPr>
          </a:p>
        </p:txBody>
      </p:sp>
      <p:sp>
        <p:nvSpPr>
          <p:cNvPr id="466" name="Google Shape;466;p78"/>
          <p:cNvSpPr txBox="1"/>
          <p:nvPr/>
        </p:nvSpPr>
        <p:spPr>
          <a:xfrm>
            <a:off x="3318097" y="2735375"/>
            <a:ext cx="2451600" cy="1587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600"/>
              <a:buFont typeface="Arial"/>
              <a:buNone/>
            </a:pPr>
            <a:r>
              <a:rPr lang="es" sz="1350">
                <a:solidFill>
                  <a:schemeClr val="dk1"/>
                </a:solidFill>
                <a:latin typeface="DM Sans"/>
                <a:ea typeface="DM Sans"/>
                <a:cs typeface="DM Sans"/>
                <a:sym typeface="DM Sans"/>
              </a:rPr>
              <a:t>Una restricción del sistema en capas, donde las interacciones cliente-servidor pueden ser mediadas por capas jerárquicas.</a:t>
            </a:r>
            <a:endParaRPr sz="1350">
              <a:solidFill>
                <a:schemeClr val="dk1"/>
              </a:solidFill>
              <a:latin typeface="DM Sans"/>
              <a:ea typeface="DM Sans"/>
              <a:cs typeface="DM Sans"/>
              <a:sym typeface="DM Sans"/>
            </a:endParaRPr>
          </a:p>
        </p:txBody>
      </p:sp>
      <p:sp>
        <p:nvSpPr>
          <p:cNvPr id="467" name="Google Shape;467;p78"/>
          <p:cNvSpPr txBox="1"/>
          <p:nvPr/>
        </p:nvSpPr>
        <p:spPr>
          <a:xfrm>
            <a:off x="6054643" y="2735375"/>
            <a:ext cx="2129400" cy="1587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600"/>
              <a:buFont typeface="Arial"/>
              <a:buNone/>
            </a:pPr>
            <a:r>
              <a:rPr lang="es" sz="1350">
                <a:solidFill>
                  <a:schemeClr val="dk1"/>
                </a:solidFill>
                <a:latin typeface="DM Sans"/>
                <a:ea typeface="DM Sans"/>
                <a:cs typeface="DM Sans"/>
                <a:sym typeface="DM Sans"/>
              </a:rPr>
              <a:t>Código a pedido, lo que permite a los servidores ampliar la funcionalidad de un cliente mediante la transferencia de código ejecutable.</a:t>
            </a:r>
            <a:endParaRPr sz="1350">
              <a:solidFill>
                <a:schemeClr val="dk1"/>
              </a:solidFill>
              <a:latin typeface="DM Sans"/>
              <a:ea typeface="DM Sans"/>
              <a:cs typeface="DM Sans"/>
              <a:sym typeface="DM Sans"/>
            </a:endParaRPr>
          </a:p>
        </p:txBody>
      </p:sp>
      <p:sp>
        <p:nvSpPr>
          <p:cNvPr id="468" name="Google Shape;468;p78"/>
          <p:cNvSpPr txBox="1"/>
          <p:nvPr/>
        </p:nvSpPr>
        <p:spPr>
          <a:xfrm>
            <a:off x="43648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5</a:t>
            </a:r>
            <a:endParaRPr b="1" sz="3000">
              <a:solidFill>
                <a:schemeClr val="dk1"/>
              </a:solidFill>
              <a:latin typeface="DM Sans"/>
              <a:ea typeface="DM Sans"/>
              <a:cs typeface="DM Sans"/>
              <a:sym typeface="DM Sans"/>
            </a:endParaRPr>
          </a:p>
        </p:txBody>
      </p:sp>
      <p:sp>
        <p:nvSpPr>
          <p:cNvPr id="469" name="Google Shape;469;p78"/>
          <p:cNvSpPr txBox="1"/>
          <p:nvPr/>
        </p:nvSpPr>
        <p:spPr>
          <a:xfrm>
            <a:off x="69121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6</a:t>
            </a:r>
            <a:endParaRPr b="1" sz="3000">
              <a:solidFill>
                <a:schemeClr val="dk1"/>
              </a:solidFill>
              <a:latin typeface="DM Sans"/>
              <a:ea typeface="DM Sans"/>
              <a:cs typeface="DM Sans"/>
              <a:sym typeface="DM Sans"/>
            </a:endParaRPr>
          </a:p>
        </p:txBody>
      </p:sp>
      <p:sp>
        <p:nvSpPr>
          <p:cNvPr id="470" name="Google Shape;470;p78"/>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000">
                <a:solidFill>
                  <a:schemeClr val="dk1"/>
                </a:solidFill>
                <a:latin typeface="DM Sans"/>
                <a:ea typeface="DM Sans"/>
                <a:cs typeface="DM Sans"/>
                <a:sym typeface="DM Sans"/>
              </a:rPr>
              <a:t>4</a:t>
            </a:r>
            <a:endParaRPr b="1" sz="3000">
              <a:solidFill>
                <a:schemeClr val="dk1"/>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79"/>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Historia de REST</a:t>
            </a:r>
            <a:endParaRPr b="1" sz="4000">
              <a:solidFill>
                <a:schemeClr val="dk1"/>
              </a:solidFill>
              <a:latin typeface="DM Sans"/>
              <a:ea typeface="DM Sans"/>
              <a:cs typeface="DM Sans"/>
              <a:sym typeface="DM Sans"/>
            </a:endParaRPr>
          </a:p>
        </p:txBody>
      </p:sp>
      <p:sp>
        <p:nvSpPr>
          <p:cNvPr id="476" name="Google Shape;476;p79"/>
          <p:cNvSpPr txBox="1"/>
          <p:nvPr/>
        </p:nvSpPr>
        <p:spPr>
          <a:xfrm>
            <a:off x="457725" y="2211625"/>
            <a:ext cx="47301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Los grupos W3C y del IETF comenzaron a trabajar en la creación de descripciones formales de los tres estándares principales de la Web: URI, HTTP y HTML.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Roy Fielding estuvo involucrado en la generación de estos estándares y durante los siguientes seis años desarrolló el estilo arquitectónico REST. Fielding </a:t>
            </a:r>
            <a:r>
              <a:rPr lang="es" sz="1350">
                <a:latin typeface="DM Sans"/>
                <a:ea typeface="DM Sans"/>
                <a:cs typeface="DM Sans"/>
                <a:sym typeface="DM Sans"/>
              </a:rPr>
              <a:t>defendió</a:t>
            </a:r>
            <a:r>
              <a:rPr lang="es" sz="1350">
                <a:latin typeface="DM Sans"/>
                <a:ea typeface="DM Sans"/>
                <a:cs typeface="DM Sans"/>
                <a:sym typeface="DM Sans"/>
              </a:rPr>
              <a:t> REST en su PhD en los 2000, siendo ese el comienzo de su uso</a:t>
            </a:r>
            <a:endParaRPr sz="1350">
              <a:latin typeface="DM Sans"/>
              <a:ea typeface="DM Sans"/>
              <a:cs typeface="DM Sans"/>
              <a:sym typeface="DM Sans"/>
            </a:endParaRPr>
          </a:p>
        </p:txBody>
      </p:sp>
      <p:pic>
        <p:nvPicPr>
          <p:cNvPr id="477" name="Google Shape;477;p79"/>
          <p:cNvPicPr preferRelativeResize="0"/>
          <p:nvPr/>
        </p:nvPicPr>
        <p:blipFill rotWithShape="1">
          <a:blip r:embed="rId3">
            <a:alphaModFix/>
          </a:blip>
          <a:srcRect b="0" l="0" r="0" t="0"/>
          <a:stretch/>
        </p:blipFill>
        <p:spPr>
          <a:xfrm>
            <a:off x="6094075" y="1902907"/>
            <a:ext cx="2046575" cy="20465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80"/>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Ejemplo llamado</a:t>
            </a:r>
            <a:endParaRPr b="1" sz="3500">
              <a:solidFill>
                <a:schemeClr val="lt1"/>
              </a:solidFill>
              <a:latin typeface="DM Sans"/>
              <a:ea typeface="DM Sans"/>
              <a:cs typeface="DM Sans"/>
              <a:sym typeface="DM Sans"/>
            </a:endParaRPr>
          </a:p>
        </p:txBody>
      </p:sp>
      <p:pic>
        <p:nvPicPr>
          <p:cNvPr id="483" name="Google Shape;483;p80"/>
          <p:cNvPicPr preferRelativeResize="0"/>
          <p:nvPr/>
        </p:nvPicPr>
        <p:blipFill rotWithShape="1">
          <a:blip r:embed="rId3">
            <a:alphaModFix/>
          </a:blip>
          <a:srcRect b="0" l="0" r="0" t="0"/>
          <a:stretch/>
        </p:blipFill>
        <p:spPr>
          <a:xfrm>
            <a:off x="2209800" y="2639388"/>
            <a:ext cx="4724400" cy="1495425"/>
          </a:xfrm>
          <a:prstGeom prst="rect">
            <a:avLst/>
          </a:prstGeom>
          <a:noFill/>
          <a:ln>
            <a:noFill/>
          </a:ln>
        </p:spPr>
      </p:pic>
      <p:pic>
        <p:nvPicPr>
          <p:cNvPr id="484" name="Google Shape;484;p80"/>
          <p:cNvPicPr preferRelativeResize="0"/>
          <p:nvPr/>
        </p:nvPicPr>
        <p:blipFill rotWithShape="1">
          <a:blip r:embed="rId4">
            <a:alphaModFix/>
          </a:blip>
          <a:srcRect b="0" l="0" r="0" t="0"/>
          <a:stretch/>
        </p:blipFill>
        <p:spPr>
          <a:xfrm>
            <a:off x="152400" y="1066825"/>
            <a:ext cx="8839200" cy="126003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81"/>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Ejemplo respuesta</a:t>
            </a:r>
            <a:endParaRPr b="1" sz="3500">
              <a:solidFill>
                <a:schemeClr val="lt1"/>
              </a:solidFill>
              <a:latin typeface="DM Sans"/>
              <a:ea typeface="DM Sans"/>
              <a:cs typeface="DM Sans"/>
              <a:sym typeface="DM Sans"/>
            </a:endParaRPr>
          </a:p>
        </p:txBody>
      </p:sp>
      <p:pic>
        <p:nvPicPr>
          <p:cNvPr id="490" name="Google Shape;490;p81"/>
          <p:cNvPicPr preferRelativeResize="0"/>
          <p:nvPr/>
        </p:nvPicPr>
        <p:blipFill rotWithShape="1">
          <a:blip r:embed="rId3">
            <a:alphaModFix/>
          </a:blip>
          <a:srcRect b="0" l="0" r="0" t="0"/>
          <a:stretch/>
        </p:blipFill>
        <p:spPr>
          <a:xfrm>
            <a:off x="1332163" y="938775"/>
            <a:ext cx="6479666" cy="37718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82"/>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496" name="Google Shape;496;p82"/>
          <p:cNvSpPr txBox="1"/>
          <p:nvPr/>
        </p:nvSpPr>
        <p:spPr>
          <a:xfrm>
            <a:off x="473350" y="1626100"/>
            <a:ext cx="7169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B7B7B7"/>
                </a:solidFill>
                <a:latin typeface="DM Sans"/>
                <a:ea typeface="DM Sans"/>
                <a:cs typeface="DM Sans"/>
                <a:sym typeface="DM Sans"/>
              </a:rPr>
              <a:t>Vamos a ver una forma práctica uso de API REST usando la pagina </a:t>
            </a:r>
            <a:r>
              <a:rPr lang="es" sz="2500" u="sng">
                <a:solidFill>
                  <a:schemeClr val="hlink"/>
                </a:solidFill>
                <a:latin typeface="DM Sans"/>
                <a:ea typeface="DM Sans"/>
                <a:cs typeface="DM Sans"/>
                <a:sym typeface="DM Sans"/>
                <a:hlinkClick r:id="rId3"/>
              </a:rPr>
              <a:t>https://swapi.dev/</a:t>
            </a:r>
            <a:r>
              <a:rPr b="1" lang="es" sz="2500">
                <a:solidFill>
                  <a:srgbClr val="B7B7B7"/>
                </a:solidFill>
                <a:latin typeface="Helvetica Neue"/>
                <a:ea typeface="Helvetica Neue"/>
                <a:cs typeface="Helvetica Neue"/>
                <a:sym typeface="Helvetica Neue"/>
              </a:rPr>
              <a:t> </a:t>
            </a:r>
            <a:endParaRPr b="1" sz="2500">
              <a:solidFill>
                <a:srgbClr val="B7B7B7"/>
              </a:solidFill>
              <a:latin typeface="Helvetica Neue"/>
              <a:ea typeface="Helvetica Neue"/>
              <a:cs typeface="Helvetica Neue"/>
              <a:sym typeface="Helvetica Neue"/>
            </a:endParaRPr>
          </a:p>
          <a:p>
            <a:pPr indent="0" lvl="0" marL="0" rtl="0" algn="l">
              <a:spcBef>
                <a:spcPts val="0"/>
              </a:spcBef>
              <a:spcAft>
                <a:spcPts val="0"/>
              </a:spcAft>
              <a:buNone/>
            </a:pPr>
            <a:r>
              <a:t/>
            </a:r>
            <a:endParaRPr b="1" sz="2500">
              <a:solidFill>
                <a:srgbClr val="B7B7B7"/>
              </a:solidFill>
              <a:latin typeface="Helvetica Neue"/>
              <a:ea typeface="Helvetica Neue"/>
              <a:cs typeface="Helvetica Neue"/>
              <a:sym typeface="Helvetica Neue"/>
            </a:endParaRPr>
          </a:p>
        </p:txBody>
      </p:sp>
      <p:grpSp>
        <p:nvGrpSpPr>
          <p:cNvPr id="497" name="Google Shape;497;p82"/>
          <p:cNvGrpSpPr/>
          <p:nvPr/>
        </p:nvGrpSpPr>
        <p:grpSpPr>
          <a:xfrm>
            <a:off x="473351" y="619523"/>
            <a:ext cx="738900" cy="738900"/>
            <a:chOff x="473351" y="619523"/>
            <a:chExt cx="738900" cy="738900"/>
          </a:xfrm>
        </p:grpSpPr>
        <p:sp>
          <p:nvSpPr>
            <p:cNvPr id="498" name="Google Shape;498;p8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9" name="Google Shape;499;p82" title="ícono de ejemplo en vivo"/>
            <p:cNvPicPr preferRelativeResize="0"/>
            <p:nvPr/>
          </p:nvPicPr>
          <p:blipFill>
            <a:blip r:embed="rId4">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pic>
        <p:nvPicPr>
          <p:cNvPr id="145" name="Google Shape;145;p38"/>
          <p:cNvPicPr preferRelativeResize="0"/>
          <p:nvPr/>
        </p:nvPicPr>
        <p:blipFill>
          <a:blip r:embed="rId3">
            <a:alphaModFix/>
          </a:blip>
          <a:stretch>
            <a:fillRect/>
          </a:stretch>
        </p:blipFill>
        <p:spPr>
          <a:xfrm>
            <a:off x="5865175" y="1317325"/>
            <a:ext cx="1958700" cy="3277650"/>
          </a:xfrm>
          <a:prstGeom prst="rect">
            <a:avLst/>
          </a:prstGeom>
          <a:noFill/>
          <a:ln>
            <a:noFill/>
          </a:ln>
        </p:spPr>
      </p:pic>
      <p:sp>
        <p:nvSpPr>
          <p:cNvPr id="146" name="Google Shape;146;p38"/>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Temario</a:t>
            </a:r>
            <a:endParaRPr b="1" sz="3000">
              <a:solidFill>
                <a:srgbClr val="EAFF6A"/>
              </a:solidFill>
              <a:latin typeface="DM Sans"/>
              <a:ea typeface="DM Sans"/>
              <a:cs typeface="DM Sans"/>
              <a:sym typeface="DM Sans"/>
            </a:endParaRPr>
          </a:p>
        </p:txBody>
      </p:sp>
      <p:sp>
        <p:nvSpPr>
          <p:cNvPr id="147" name="Google Shape;147;p38"/>
          <p:cNvSpPr txBox="1"/>
          <p:nvPr/>
        </p:nvSpPr>
        <p:spPr>
          <a:xfrm>
            <a:off x="5865600" y="1479650"/>
            <a:ext cx="19287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600">
                <a:solidFill>
                  <a:srgbClr val="999999"/>
                </a:solidFill>
                <a:latin typeface="DM Sans"/>
                <a:ea typeface="DM Sans"/>
                <a:cs typeface="DM Sans"/>
                <a:sym typeface="DM Sans"/>
              </a:rPr>
              <a:t>12</a:t>
            </a:r>
            <a:endParaRPr b="1" sz="1600">
              <a:solidFill>
                <a:srgbClr val="999999"/>
              </a:solidFill>
              <a:latin typeface="DM Sans"/>
              <a:ea typeface="DM Sans"/>
              <a:cs typeface="DM Sans"/>
              <a:sym typeface="DM Sans"/>
            </a:endParaRPr>
          </a:p>
        </p:txBody>
      </p:sp>
      <p:cxnSp>
        <p:nvCxnSpPr>
          <p:cNvPr id="148" name="Google Shape;148;p38"/>
          <p:cNvCxnSpPr/>
          <p:nvPr/>
        </p:nvCxnSpPr>
        <p:spPr>
          <a:xfrm>
            <a:off x="5940325"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149" name="Google Shape;149;p38"/>
          <p:cNvSpPr txBox="1"/>
          <p:nvPr/>
        </p:nvSpPr>
        <p:spPr>
          <a:xfrm>
            <a:off x="5865175" y="1969975"/>
            <a:ext cx="1928700" cy="646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999999"/>
                </a:solidFill>
                <a:latin typeface="DM Sans"/>
                <a:ea typeface="DM Sans"/>
                <a:cs typeface="DM Sans"/>
                <a:sym typeface="DM Sans"/>
              </a:rPr>
              <a:t>Pruebas No funcionales</a:t>
            </a:r>
            <a:endParaRPr b="1" sz="1500">
              <a:solidFill>
                <a:srgbClr val="999999"/>
              </a:solidFill>
              <a:latin typeface="DM Sans"/>
              <a:ea typeface="DM Sans"/>
              <a:cs typeface="DM Sans"/>
              <a:sym typeface="DM Sans"/>
            </a:endParaRPr>
          </a:p>
        </p:txBody>
      </p:sp>
      <p:cxnSp>
        <p:nvCxnSpPr>
          <p:cNvPr id="150" name="Google Shape;150;p38"/>
          <p:cNvCxnSpPr/>
          <p:nvPr/>
        </p:nvCxnSpPr>
        <p:spPr>
          <a:xfrm>
            <a:off x="5955750" y="1857075"/>
            <a:ext cx="1778400" cy="0"/>
          </a:xfrm>
          <a:prstGeom prst="straightConnector1">
            <a:avLst/>
          </a:prstGeom>
          <a:noFill/>
          <a:ln cap="flat" cmpd="sng" w="9525">
            <a:solidFill>
              <a:srgbClr val="434343"/>
            </a:solidFill>
            <a:prstDash val="solid"/>
            <a:round/>
            <a:headEnd len="med" w="med" type="none"/>
            <a:tailEnd len="med" w="med" type="none"/>
          </a:ln>
        </p:spPr>
      </p:cxnSp>
      <p:sp>
        <p:nvSpPr>
          <p:cNvPr id="151" name="Google Shape;151;p38"/>
          <p:cNvSpPr txBox="1"/>
          <p:nvPr/>
        </p:nvSpPr>
        <p:spPr>
          <a:xfrm>
            <a:off x="5694725" y="2773200"/>
            <a:ext cx="2178000" cy="16776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DB &amp; verificación de resultados</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Pruebas de estrés</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Pruebas de seguridad</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Pruebas automatizadas</a:t>
            </a:r>
            <a:endParaRPr sz="1200">
              <a:solidFill>
                <a:schemeClr val="lt1"/>
              </a:solidFill>
              <a:latin typeface="DM Sans"/>
              <a:ea typeface="DM Sans"/>
              <a:cs typeface="DM Sans"/>
              <a:sym typeface="DM Sans"/>
            </a:endParaRPr>
          </a:p>
        </p:txBody>
      </p:sp>
      <p:pic>
        <p:nvPicPr>
          <p:cNvPr id="152" name="Google Shape;152;p38"/>
          <p:cNvPicPr preferRelativeResize="0"/>
          <p:nvPr/>
        </p:nvPicPr>
        <p:blipFill>
          <a:blip r:embed="rId4">
            <a:alphaModFix/>
          </a:blip>
          <a:stretch>
            <a:fillRect/>
          </a:stretch>
        </p:blipFill>
        <p:spPr>
          <a:xfrm>
            <a:off x="3544300" y="1313975"/>
            <a:ext cx="2042575" cy="3330650"/>
          </a:xfrm>
          <a:prstGeom prst="rect">
            <a:avLst/>
          </a:prstGeom>
          <a:noFill/>
          <a:ln>
            <a:noFill/>
          </a:ln>
        </p:spPr>
      </p:pic>
      <p:pic>
        <p:nvPicPr>
          <p:cNvPr id="153" name="Google Shape;153;p38"/>
          <p:cNvPicPr preferRelativeResize="0"/>
          <p:nvPr/>
        </p:nvPicPr>
        <p:blipFill>
          <a:blip r:embed="rId3">
            <a:alphaModFix/>
          </a:blip>
          <a:stretch>
            <a:fillRect/>
          </a:stretch>
        </p:blipFill>
        <p:spPr>
          <a:xfrm>
            <a:off x="1307300" y="1313975"/>
            <a:ext cx="1958700" cy="3277650"/>
          </a:xfrm>
          <a:prstGeom prst="rect">
            <a:avLst/>
          </a:prstGeom>
          <a:noFill/>
          <a:ln>
            <a:noFill/>
          </a:ln>
        </p:spPr>
      </p:pic>
      <p:pic>
        <p:nvPicPr>
          <p:cNvPr id="154" name="Google Shape;154;p38"/>
          <p:cNvPicPr preferRelativeResize="0"/>
          <p:nvPr/>
        </p:nvPicPr>
        <p:blipFill>
          <a:blip r:embed="rId3">
            <a:alphaModFix/>
          </a:blip>
          <a:stretch>
            <a:fillRect/>
          </a:stretch>
        </p:blipFill>
        <p:spPr>
          <a:xfrm>
            <a:off x="3579175" y="1317325"/>
            <a:ext cx="1958700" cy="3204550"/>
          </a:xfrm>
          <a:prstGeom prst="rect">
            <a:avLst/>
          </a:prstGeom>
          <a:noFill/>
          <a:ln>
            <a:noFill/>
          </a:ln>
        </p:spPr>
      </p:pic>
      <p:sp>
        <p:nvSpPr>
          <p:cNvPr id="155" name="Google Shape;155;p38"/>
          <p:cNvSpPr txBox="1"/>
          <p:nvPr/>
        </p:nvSpPr>
        <p:spPr>
          <a:xfrm>
            <a:off x="1307075" y="1487775"/>
            <a:ext cx="19287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b="1" lang="es" sz="1600">
                <a:solidFill>
                  <a:srgbClr val="999999"/>
                </a:solidFill>
                <a:latin typeface="DM Sans"/>
                <a:ea typeface="DM Sans"/>
                <a:cs typeface="DM Sans"/>
                <a:sym typeface="DM Sans"/>
              </a:rPr>
              <a:t>10</a:t>
            </a:r>
            <a:endParaRPr b="1" sz="1600">
              <a:solidFill>
                <a:srgbClr val="999999"/>
              </a:solidFill>
              <a:latin typeface="DM Sans"/>
              <a:ea typeface="DM Sans"/>
              <a:cs typeface="DM Sans"/>
              <a:sym typeface="DM Sans"/>
            </a:endParaRPr>
          </a:p>
        </p:txBody>
      </p:sp>
      <p:cxnSp>
        <p:nvCxnSpPr>
          <p:cNvPr id="156" name="Google Shape;156;p38"/>
          <p:cNvCxnSpPr/>
          <p:nvPr/>
        </p:nvCxnSpPr>
        <p:spPr>
          <a:xfrm>
            <a:off x="1381800" y="2836175"/>
            <a:ext cx="1778400" cy="0"/>
          </a:xfrm>
          <a:prstGeom prst="straightConnector1">
            <a:avLst/>
          </a:prstGeom>
          <a:noFill/>
          <a:ln cap="flat" cmpd="sng" w="9525">
            <a:solidFill>
              <a:srgbClr val="434343"/>
            </a:solidFill>
            <a:prstDash val="solid"/>
            <a:round/>
            <a:headEnd len="med" w="med" type="none"/>
            <a:tailEnd len="med" w="med" type="none"/>
          </a:ln>
        </p:spPr>
      </p:cxnSp>
      <p:sp>
        <p:nvSpPr>
          <p:cNvPr id="157" name="Google Shape;157;p38"/>
          <p:cNvSpPr txBox="1"/>
          <p:nvPr/>
        </p:nvSpPr>
        <p:spPr>
          <a:xfrm>
            <a:off x="1306625" y="1908025"/>
            <a:ext cx="1928700" cy="877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s" sz="1500">
                <a:solidFill>
                  <a:srgbClr val="999999"/>
                </a:solidFill>
                <a:latin typeface="DM Sans"/>
                <a:ea typeface="DM Sans"/>
                <a:cs typeface="DM Sans"/>
                <a:sym typeface="DM Sans"/>
              </a:rPr>
              <a:t>Pruebas de aplicaciones mobile</a:t>
            </a:r>
            <a:endParaRPr b="1" sz="1500">
              <a:solidFill>
                <a:srgbClr val="999999"/>
              </a:solidFill>
              <a:latin typeface="DM Sans"/>
              <a:ea typeface="DM Sans"/>
              <a:cs typeface="DM Sans"/>
              <a:sym typeface="DM Sans"/>
            </a:endParaRPr>
          </a:p>
        </p:txBody>
      </p:sp>
      <p:sp>
        <p:nvSpPr>
          <p:cNvPr id="158" name="Google Shape;158;p38"/>
          <p:cNvSpPr txBox="1"/>
          <p:nvPr/>
        </p:nvSpPr>
        <p:spPr>
          <a:xfrm>
            <a:off x="3579600"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b="1" lang="es" sz="1200">
                <a:solidFill>
                  <a:srgbClr val="FFFFFF"/>
                </a:solidFill>
                <a:latin typeface="DM Sans"/>
                <a:ea typeface="DM Sans"/>
                <a:cs typeface="DM Sans"/>
                <a:sym typeface="DM Sans"/>
              </a:rPr>
              <a:t>11</a:t>
            </a:r>
            <a:endParaRPr b="1" sz="1600">
              <a:solidFill>
                <a:srgbClr val="999999"/>
              </a:solidFill>
              <a:latin typeface="DM Sans"/>
              <a:ea typeface="DM Sans"/>
              <a:cs typeface="DM Sans"/>
              <a:sym typeface="DM Sans"/>
            </a:endParaRPr>
          </a:p>
        </p:txBody>
      </p:sp>
      <p:cxnSp>
        <p:nvCxnSpPr>
          <p:cNvPr id="159" name="Google Shape;159;p38"/>
          <p:cNvCxnSpPr/>
          <p:nvPr/>
        </p:nvCxnSpPr>
        <p:spPr>
          <a:xfrm>
            <a:off x="3654325" y="2836175"/>
            <a:ext cx="1778400" cy="0"/>
          </a:xfrm>
          <a:prstGeom prst="straightConnector1">
            <a:avLst/>
          </a:prstGeom>
          <a:noFill/>
          <a:ln cap="flat" cmpd="sng" w="9525">
            <a:solidFill>
              <a:srgbClr val="434343"/>
            </a:solidFill>
            <a:prstDash val="solid"/>
            <a:round/>
            <a:headEnd len="med" w="med" type="none"/>
            <a:tailEnd len="med" w="med" type="none"/>
          </a:ln>
        </p:spPr>
      </p:cxnSp>
      <p:sp>
        <p:nvSpPr>
          <p:cNvPr id="160" name="Google Shape;160;p38"/>
          <p:cNvSpPr txBox="1"/>
          <p:nvPr/>
        </p:nvSpPr>
        <p:spPr>
          <a:xfrm>
            <a:off x="3555225" y="1908025"/>
            <a:ext cx="19287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s" sz="1500">
                <a:solidFill>
                  <a:srgbClr val="EAFF6A"/>
                </a:solidFill>
                <a:latin typeface="DM Sans"/>
                <a:ea typeface="DM Sans"/>
                <a:cs typeface="DM Sans"/>
                <a:sym typeface="DM Sans"/>
              </a:rPr>
              <a:t>API Testing</a:t>
            </a:r>
            <a:endParaRPr b="1" sz="1500">
              <a:solidFill>
                <a:srgbClr val="EAFF6A"/>
              </a:solidFill>
              <a:latin typeface="DM Sans"/>
              <a:ea typeface="DM Sans"/>
              <a:cs typeface="DM Sans"/>
              <a:sym typeface="DM Sans"/>
            </a:endParaRPr>
          </a:p>
        </p:txBody>
      </p:sp>
      <p:cxnSp>
        <p:nvCxnSpPr>
          <p:cNvPr id="161" name="Google Shape;161;p38"/>
          <p:cNvCxnSpPr/>
          <p:nvPr/>
        </p:nvCxnSpPr>
        <p:spPr>
          <a:xfrm>
            <a:off x="1397225" y="1857075"/>
            <a:ext cx="1778400" cy="0"/>
          </a:xfrm>
          <a:prstGeom prst="straightConnector1">
            <a:avLst/>
          </a:prstGeom>
          <a:noFill/>
          <a:ln cap="flat" cmpd="sng" w="9525">
            <a:solidFill>
              <a:srgbClr val="434343"/>
            </a:solidFill>
            <a:prstDash val="solid"/>
            <a:round/>
            <a:headEnd len="med" w="med" type="none"/>
            <a:tailEnd len="med" w="med" type="none"/>
          </a:ln>
        </p:spPr>
      </p:cxnSp>
      <p:cxnSp>
        <p:nvCxnSpPr>
          <p:cNvPr id="162" name="Google Shape;162;p38"/>
          <p:cNvCxnSpPr/>
          <p:nvPr/>
        </p:nvCxnSpPr>
        <p:spPr>
          <a:xfrm>
            <a:off x="3669750" y="1857075"/>
            <a:ext cx="1778400" cy="0"/>
          </a:xfrm>
          <a:prstGeom prst="straightConnector1">
            <a:avLst/>
          </a:prstGeom>
          <a:noFill/>
          <a:ln cap="flat" cmpd="sng" w="9525">
            <a:solidFill>
              <a:srgbClr val="434343"/>
            </a:solidFill>
            <a:prstDash val="solid"/>
            <a:round/>
            <a:headEnd len="med" w="med" type="none"/>
            <a:tailEnd len="med" w="med" type="none"/>
          </a:ln>
        </p:spPr>
      </p:cxnSp>
      <p:sp>
        <p:nvSpPr>
          <p:cNvPr id="163" name="Google Shape;163;p38"/>
          <p:cNvSpPr txBox="1"/>
          <p:nvPr/>
        </p:nvSpPr>
        <p:spPr>
          <a:xfrm>
            <a:off x="3461250" y="2773200"/>
            <a:ext cx="1825200" cy="13647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DEFC52"/>
              </a:buClr>
              <a:buSzPts val="1200"/>
              <a:buFont typeface="DM Sans"/>
              <a:buChar char="✓"/>
            </a:pPr>
            <a:r>
              <a:rPr lang="es" sz="1200" u="sng">
                <a:solidFill>
                  <a:srgbClr val="83AEFB"/>
                </a:solidFill>
                <a:latin typeface="DM Sans"/>
                <a:ea typeface="DM Sans"/>
                <a:cs typeface="DM Sans"/>
                <a:sym typeface="DM Sans"/>
                <a:hlinkClick action="ppaction://hlinksldjump" r:id="rId5">
                  <a:extLst>
                    <a:ext uri="{A12FA001-AC4F-418D-AE19-62706E023703}">
                      <ahyp:hlinkClr val="tx"/>
                    </a:ext>
                  </a:extLst>
                </a:hlinkClick>
              </a:rPr>
              <a:t>Pruebas de servicios</a:t>
            </a:r>
            <a:endParaRPr sz="1200">
              <a:solidFill>
                <a:srgbClr val="83AEFB"/>
              </a:solidFill>
              <a:latin typeface="DM Sans"/>
              <a:ea typeface="DM Sans"/>
              <a:cs typeface="DM Sans"/>
              <a:sym typeface="DM Sans"/>
            </a:endParaRPr>
          </a:p>
          <a:p>
            <a:pPr indent="-304800" lvl="0" marL="457200" rtl="0" algn="l">
              <a:lnSpc>
                <a:spcPct val="100000"/>
              </a:lnSpc>
              <a:spcBef>
                <a:spcPts val="1000"/>
              </a:spcBef>
              <a:spcAft>
                <a:spcPts val="0"/>
              </a:spcAft>
              <a:buClr>
                <a:srgbClr val="DEFC52"/>
              </a:buClr>
              <a:buSzPts val="1200"/>
              <a:buFont typeface="DM Sans"/>
              <a:buChar char="✓"/>
            </a:pPr>
            <a:r>
              <a:rPr lang="es" sz="1200" u="sng">
                <a:solidFill>
                  <a:srgbClr val="83AEFB"/>
                </a:solidFill>
                <a:latin typeface="DM Sans"/>
                <a:ea typeface="DM Sans"/>
                <a:cs typeface="DM Sans"/>
                <a:sym typeface="DM Sans"/>
                <a:hlinkClick action="ppaction://hlinksldjump" r:id="rId6">
                  <a:extLst>
                    <a:ext uri="{A12FA001-AC4F-418D-AE19-62706E023703}">
                      <ahyp:hlinkClr val="tx"/>
                    </a:ext>
                  </a:extLst>
                </a:hlinkClick>
              </a:rPr>
              <a:t>SOAP y REST</a:t>
            </a:r>
            <a:endParaRPr sz="1200">
              <a:solidFill>
                <a:srgbClr val="83AEFB"/>
              </a:solidFill>
              <a:latin typeface="DM Sans"/>
              <a:ea typeface="DM Sans"/>
              <a:cs typeface="DM Sans"/>
              <a:sym typeface="DM Sans"/>
            </a:endParaRPr>
          </a:p>
          <a:p>
            <a:pPr indent="-304800" lvl="0" marL="457200" rtl="0" algn="l">
              <a:lnSpc>
                <a:spcPct val="100000"/>
              </a:lnSpc>
              <a:spcBef>
                <a:spcPts val="1000"/>
              </a:spcBef>
              <a:spcAft>
                <a:spcPts val="1000"/>
              </a:spcAft>
              <a:buClr>
                <a:srgbClr val="DEFC52"/>
              </a:buClr>
              <a:buSzPts val="1200"/>
              <a:buFont typeface="DM Sans"/>
              <a:buChar char="✓"/>
            </a:pPr>
            <a:r>
              <a:rPr lang="es" sz="1200" u="sng">
                <a:solidFill>
                  <a:srgbClr val="83AEFB"/>
                </a:solidFill>
                <a:latin typeface="DM Sans"/>
                <a:ea typeface="DM Sans"/>
                <a:cs typeface="DM Sans"/>
                <a:sym typeface="DM Sans"/>
                <a:hlinkClick action="ppaction://hlinksldjump" r:id="rId7">
                  <a:extLst>
                    <a:ext uri="{A12FA001-AC4F-418D-AE19-62706E023703}">
                      <ahyp:hlinkClr val="tx"/>
                    </a:ext>
                  </a:extLst>
                </a:hlinkClick>
              </a:rPr>
              <a:t>Herramientas para API testing</a:t>
            </a:r>
            <a:endParaRPr sz="1200">
              <a:solidFill>
                <a:srgbClr val="83AEFB"/>
              </a:solidFill>
              <a:latin typeface="DM Sans"/>
              <a:ea typeface="DM Sans"/>
              <a:cs typeface="DM Sans"/>
              <a:sym typeface="DM Sans"/>
            </a:endParaRPr>
          </a:p>
        </p:txBody>
      </p:sp>
      <p:sp>
        <p:nvSpPr>
          <p:cNvPr id="164" name="Google Shape;164;p38"/>
          <p:cNvSpPr txBox="1"/>
          <p:nvPr/>
        </p:nvSpPr>
        <p:spPr>
          <a:xfrm>
            <a:off x="1129925" y="2773200"/>
            <a:ext cx="2178000" cy="16776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Mobile Testing</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Aplicaciones Nativas o Web</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Sistemas Operativos</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Herramientas para Mobile Testing</a:t>
            </a:r>
            <a:endParaRPr sz="1200">
              <a:solidFill>
                <a:schemeClr val="lt1"/>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grpSp>
        <p:nvGrpSpPr>
          <p:cNvPr id="504" name="Google Shape;504;p83"/>
          <p:cNvGrpSpPr/>
          <p:nvPr/>
        </p:nvGrpSpPr>
        <p:grpSpPr>
          <a:xfrm>
            <a:off x="4202556" y="994173"/>
            <a:ext cx="738900" cy="738900"/>
            <a:chOff x="974706" y="2467173"/>
            <a:chExt cx="738900" cy="738900"/>
          </a:xfrm>
        </p:grpSpPr>
        <p:sp>
          <p:nvSpPr>
            <p:cNvPr id="505" name="Google Shape;505;p83"/>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6" name="Google Shape;506;p83"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507" name="Google Shape;507;p83"/>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Primeros llamados</a:t>
            </a:r>
            <a:endParaRPr b="1" sz="4000">
              <a:solidFill>
                <a:schemeClr val="dk1"/>
              </a:solidFill>
              <a:highlight>
                <a:srgbClr val="EAFF6A"/>
              </a:highlight>
              <a:latin typeface="DM Sans"/>
              <a:ea typeface="DM Sans"/>
              <a:cs typeface="DM Sans"/>
              <a:sym typeface="DM Sans"/>
            </a:endParaRPr>
          </a:p>
        </p:txBody>
      </p:sp>
      <p:sp>
        <p:nvSpPr>
          <p:cNvPr id="508" name="Google Shape;508;p83"/>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83AEFB"/>
                </a:solidFill>
                <a:latin typeface="DM Sans"/>
                <a:ea typeface="DM Sans"/>
                <a:cs typeface="DM Sans"/>
                <a:sym typeface="DM Sans"/>
              </a:rPr>
              <a:t>Duración:</a:t>
            </a:r>
            <a:r>
              <a:rPr lang="es" sz="2000">
                <a:solidFill>
                  <a:srgbClr val="83AEFB"/>
                </a:solidFill>
                <a:latin typeface="DM Sans"/>
                <a:ea typeface="DM Sans"/>
                <a:cs typeface="DM Sans"/>
                <a:sym typeface="DM Sans"/>
              </a:rPr>
              <a:t> </a:t>
            </a:r>
            <a:r>
              <a:rPr b="1" lang="es" sz="2000">
                <a:solidFill>
                  <a:srgbClr val="83AEFB"/>
                </a:solidFill>
                <a:latin typeface="DM Sans"/>
                <a:ea typeface="DM Sans"/>
                <a:cs typeface="DM Sans"/>
                <a:sym typeface="DM Sans"/>
              </a:rPr>
              <a:t>10 minutos</a:t>
            </a:r>
            <a:endParaRPr b="1" sz="2000">
              <a:solidFill>
                <a:srgbClr val="83AEFB"/>
              </a:solidFill>
              <a:latin typeface="DM Sans"/>
              <a:ea typeface="DM Sans"/>
              <a:cs typeface="DM Sans"/>
              <a:sym typeface="DM Sans"/>
            </a:endParaRPr>
          </a:p>
        </p:txBody>
      </p:sp>
      <p:sp>
        <p:nvSpPr>
          <p:cNvPr id="509" name="Google Shape;509;p83"/>
          <p:cNvSpPr txBox="1"/>
          <p:nvPr/>
        </p:nvSpPr>
        <p:spPr>
          <a:xfrm>
            <a:off x="987300" y="29475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999999"/>
                </a:solidFill>
                <a:latin typeface="DM Sans"/>
                <a:ea typeface="DM Sans"/>
                <a:cs typeface="DM Sans"/>
                <a:sym typeface="DM Sans"/>
              </a:rPr>
              <a:t>Realizaremos llamados para poner en práctica lo visto</a:t>
            </a:r>
            <a:endParaRPr sz="2000">
              <a:solidFill>
                <a:srgbClr val="999999"/>
              </a:solidFill>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grpSp>
        <p:nvGrpSpPr>
          <p:cNvPr id="514" name="Google Shape;514;p84"/>
          <p:cNvGrpSpPr/>
          <p:nvPr/>
        </p:nvGrpSpPr>
        <p:grpSpPr>
          <a:xfrm>
            <a:off x="457347" y="468297"/>
            <a:ext cx="431074" cy="431074"/>
            <a:chOff x="974706" y="2467173"/>
            <a:chExt cx="738900" cy="738900"/>
          </a:xfrm>
        </p:grpSpPr>
        <p:sp>
          <p:nvSpPr>
            <p:cNvPr id="515" name="Google Shape;515;p84"/>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6" name="Google Shape;516;p84"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517" name="Google Shape;517;p84"/>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Primeros llamados</a:t>
            </a:r>
            <a:endParaRPr b="1" sz="4000">
              <a:solidFill>
                <a:schemeClr val="dk1"/>
              </a:solidFill>
              <a:latin typeface="DM Sans"/>
              <a:ea typeface="DM Sans"/>
              <a:cs typeface="DM Sans"/>
              <a:sym typeface="DM Sans"/>
            </a:endParaRPr>
          </a:p>
        </p:txBody>
      </p:sp>
      <p:pic>
        <p:nvPicPr>
          <p:cNvPr id="518" name="Google Shape;518;p84"/>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519" name="Google Shape;519;p84"/>
          <p:cNvSpPr txBox="1"/>
          <p:nvPr/>
        </p:nvSpPr>
        <p:spPr>
          <a:xfrm>
            <a:off x="549625" y="2119050"/>
            <a:ext cx="72618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Realizaremos llamados desde la pagina </a:t>
            </a:r>
            <a:r>
              <a:rPr lang="es" sz="1350" u="sng">
                <a:solidFill>
                  <a:schemeClr val="hlink"/>
                </a:solidFill>
                <a:latin typeface="DM Sans"/>
                <a:ea typeface="DM Sans"/>
                <a:cs typeface="DM Sans"/>
                <a:sym typeface="DM Sans"/>
                <a:hlinkClick r:id="rId5"/>
              </a:rPr>
              <a:t>https://swapi.dev/</a:t>
            </a:r>
            <a:r>
              <a:rPr lang="es" sz="1350">
                <a:latin typeface="DM Sans"/>
                <a:ea typeface="DM Sans"/>
                <a:cs typeface="DM Sans"/>
                <a:sym typeface="DM Sans"/>
              </a:rPr>
              <a:t>  buscando traer 5 contenidos distintos </a:t>
            </a:r>
            <a:endParaRPr sz="1350">
              <a:latin typeface="DM Sans"/>
              <a:ea typeface="DM Sans"/>
              <a:cs typeface="DM Sans"/>
              <a:sym typeface="DM Sans"/>
            </a:endParaRPr>
          </a:p>
        </p:txBody>
      </p:sp>
      <p:sp>
        <p:nvSpPr>
          <p:cNvPr id="520" name="Google Shape;520;p84"/>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
        <p:nvSpPr>
          <p:cNvPr id="521" name="Google Shape;521;p84"/>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10 minutos</a:t>
            </a:r>
            <a:endParaRPr b="1" sz="2000">
              <a:solidFill>
                <a:srgbClr val="83AEFB"/>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85"/>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s" sz="5000">
                <a:solidFill>
                  <a:srgbClr val="E8E7E3"/>
                </a:solidFill>
              </a:rPr>
              <a:t>☕</a:t>
            </a:r>
            <a:endParaRPr sz="5000">
              <a:solidFill>
                <a:srgbClr val="E8E7E3"/>
              </a:solidFill>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Break</a:t>
            </a:r>
            <a:endParaRPr b="1" sz="4000">
              <a:solidFill>
                <a:schemeClr val="lt1"/>
              </a:solidFill>
              <a:latin typeface="DM Sans"/>
              <a:ea typeface="DM Sans"/>
              <a:cs typeface="DM Sans"/>
              <a:sym typeface="DM Sans"/>
            </a:endParaRPr>
          </a:p>
        </p:txBody>
      </p:sp>
      <p:sp>
        <p:nvSpPr>
          <p:cNvPr id="527" name="Google Shape;527;p85"/>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chemeClr val="lt1"/>
                </a:solidFill>
                <a:latin typeface="DM Sans"/>
                <a:ea typeface="DM Sans"/>
                <a:cs typeface="DM Sans"/>
                <a:sym typeface="DM Sans"/>
              </a:rPr>
              <a:t>¡10 minutos y volvemos!</a:t>
            </a:r>
            <a:endParaRPr sz="2000">
              <a:solidFill>
                <a:schemeClr val="lt1"/>
              </a:solidFill>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8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SOAP vs </a:t>
            </a:r>
            <a:r>
              <a:rPr b="1" lang="es" sz="4000">
                <a:solidFill>
                  <a:schemeClr val="dk1"/>
                </a:solidFill>
                <a:latin typeface="DM Sans"/>
                <a:ea typeface="DM Sans"/>
                <a:cs typeface="DM Sans"/>
                <a:sym typeface="DM Sans"/>
              </a:rPr>
              <a:t>REST</a:t>
            </a:r>
            <a:endParaRPr b="1" sz="4000">
              <a:solidFill>
                <a:schemeClr val="dk1"/>
              </a:solidFill>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8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SOAP vs REST</a:t>
            </a:r>
            <a:endParaRPr b="1" sz="4000">
              <a:solidFill>
                <a:schemeClr val="dk1"/>
              </a:solidFill>
              <a:latin typeface="DM Sans"/>
              <a:ea typeface="DM Sans"/>
              <a:cs typeface="DM Sans"/>
              <a:sym typeface="DM Sans"/>
            </a:endParaRPr>
          </a:p>
        </p:txBody>
      </p:sp>
      <p:sp>
        <p:nvSpPr>
          <p:cNvPr id="538" name="Google Shape;538;p87"/>
          <p:cNvSpPr txBox="1"/>
          <p:nvPr/>
        </p:nvSpPr>
        <p:spPr>
          <a:xfrm>
            <a:off x="473350" y="1908175"/>
            <a:ext cx="3834600" cy="23043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 sz="1350">
                <a:latin typeface="DM Sans"/>
                <a:ea typeface="DM Sans"/>
                <a:cs typeface="DM Sans"/>
                <a:sym typeface="DM Sans"/>
              </a:rPr>
              <a:t>Muchos sistemas legendarios utilizan SOAP, al ser más antiguo.</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a:latin typeface="DM Sans"/>
                <a:ea typeface="DM Sans"/>
                <a:cs typeface="DM Sans"/>
                <a:sym typeface="DM Sans"/>
              </a:rPr>
              <a:t>SOAP es un protocolo específicamente trabajando en mensajería XML.</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a:latin typeface="DM Sans"/>
                <a:ea typeface="DM Sans"/>
                <a:cs typeface="DM Sans"/>
                <a:sym typeface="DM Sans"/>
              </a:rPr>
              <a:t>SOAP ofrece la seguridad y cumplimiento de transacciones, que se adapta a las necesidades de algunas empresas, pero es más pesado.</a:t>
            </a:r>
            <a:endParaRPr sz="1350">
              <a:latin typeface="DM Sans"/>
              <a:ea typeface="DM Sans"/>
              <a:cs typeface="DM Sans"/>
              <a:sym typeface="DM Sans"/>
            </a:endParaRPr>
          </a:p>
          <a:p>
            <a:pPr indent="0" lvl="0" marL="0" rtl="0" algn="l">
              <a:lnSpc>
                <a:spcPct val="115000"/>
              </a:lnSpc>
              <a:spcBef>
                <a:spcPts val="0"/>
              </a:spcBef>
              <a:spcAft>
                <a:spcPts val="0"/>
              </a:spcAft>
              <a:buNone/>
            </a:pPr>
            <a:r>
              <a:t/>
            </a:r>
            <a:endParaRPr sz="1350">
              <a:latin typeface="DM Sans"/>
              <a:ea typeface="DM Sans"/>
              <a:cs typeface="DM Sans"/>
              <a:sym typeface="DM Sans"/>
            </a:endParaRPr>
          </a:p>
        </p:txBody>
      </p:sp>
      <p:sp>
        <p:nvSpPr>
          <p:cNvPr id="539" name="Google Shape;539;p87"/>
          <p:cNvSpPr txBox="1"/>
          <p:nvPr/>
        </p:nvSpPr>
        <p:spPr>
          <a:xfrm>
            <a:off x="4527575" y="1908175"/>
            <a:ext cx="3834600" cy="23043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 sz="1350">
                <a:latin typeface="DM Sans"/>
                <a:ea typeface="DM Sans"/>
                <a:cs typeface="DM Sans"/>
                <a:sym typeface="DM Sans"/>
              </a:rPr>
              <a:t>En la actualidad, REST pasó a ser más usado debido a su rápida alternativa. </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a:latin typeface="DM Sans"/>
                <a:ea typeface="DM Sans"/>
                <a:cs typeface="DM Sans"/>
                <a:sym typeface="DM Sans"/>
              </a:rPr>
              <a:t>REST es una guía flexible de implementación.</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a:latin typeface="DM Sans"/>
                <a:ea typeface="DM Sans"/>
                <a:cs typeface="DM Sans"/>
                <a:sym typeface="DM Sans"/>
              </a:rPr>
              <a:t>REST es ligero, siendo ideales para los nuevos contextos de internet como </a:t>
            </a:r>
            <a:r>
              <a:rPr lang="es" sz="1350">
                <a:latin typeface="DM Sans"/>
                <a:ea typeface="DM Sans"/>
                <a:cs typeface="DM Sans"/>
                <a:sym typeface="DM Sans"/>
              </a:rPr>
              <a:t>tecnología</a:t>
            </a:r>
            <a:r>
              <a:rPr lang="es" sz="1350">
                <a:latin typeface="DM Sans"/>
                <a:ea typeface="DM Sans"/>
                <a:cs typeface="DM Sans"/>
                <a:sym typeface="DM Sans"/>
              </a:rPr>
              <a:t> IoT, aplicaciones mobile y computación serverless.</a:t>
            </a:r>
            <a:endParaRPr sz="1350">
              <a:latin typeface="DM Sans"/>
              <a:ea typeface="DM Sans"/>
              <a:cs typeface="DM Sans"/>
              <a:sym typeface="DM Sans"/>
            </a:endParaRPr>
          </a:p>
          <a:p>
            <a:pPr indent="0" lvl="0" marL="0" rtl="0" algn="l">
              <a:lnSpc>
                <a:spcPct val="115000"/>
              </a:lnSpc>
              <a:spcBef>
                <a:spcPts val="0"/>
              </a:spcBef>
              <a:spcAft>
                <a:spcPts val="0"/>
              </a:spcAft>
              <a:buNone/>
            </a:pPr>
            <a:r>
              <a:t/>
            </a:r>
            <a:endParaRPr sz="1350">
              <a:latin typeface="DM Sans"/>
              <a:ea typeface="DM Sans"/>
              <a:cs typeface="DM Sans"/>
              <a:sym typeface="DM Sans"/>
            </a:endParaRPr>
          </a:p>
        </p:txBody>
      </p:sp>
      <p:cxnSp>
        <p:nvCxnSpPr>
          <p:cNvPr id="540" name="Google Shape;540;p87"/>
          <p:cNvCxnSpPr/>
          <p:nvPr/>
        </p:nvCxnSpPr>
        <p:spPr>
          <a:xfrm>
            <a:off x="4412950" y="2053375"/>
            <a:ext cx="9600" cy="2159100"/>
          </a:xfrm>
          <a:prstGeom prst="straightConnector1">
            <a:avLst/>
          </a:prstGeom>
          <a:noFill/>
          <a:ln cap="flat" cmpd="sng" w="9525">
            <a:solidFill>
              <a:srgbClr val="595959"/>
            </a:solidFill>
            <a:prstDash val="solid"/>
            <a:round/>
            <a:headEnd len="sm" w="sm" type="none"/>
            <a:tailEnd len="sm" w="sm" type="non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8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SOAP vs REST</a:t>
            </a:r>
            <a:endParaRPr b="1" sz="4000">
              <a:solidFill>
                <a:schemeClr val="dk1"/>
              </a:solidFill>
              <a:latin typeface="DM Sans"/>
              <a:ea typeface="DM Sans"/>
              <a:cs typeface="DM Sans"/>
              <a:sym typeface="DM Sans"/>
            </a:endParaRPr>
          </a:p>
        </p:txBody>
      </p:sp>
      <p:sp>
        <p:nvSpPr>
          <p:cNvPr id="546" name="Google Shape;546;p88"/>
          <p:cNvSpPr txBox="1"/>
          <p:nvPr/>
        </p:nvSpPr>
        <p:spPr>
          <a:xfrm>
            <a:off x="4953500" y="1959200"/>
            <a:ext cx="3834600" cy="206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highlight>
                  <a:srgbClr val="EA90FF"/>
                </a:highlight>
                <a:latin typeface="DM Sans"/>
                <a:ea typeface="DM Sans"/>
                <a:cs typeface="DM Sans"/>
                <a:sym typeface="DM Sans"/>
              </a:rPr>
              <a:t>{ REST }</a:t>
            </a:r>
            <a:endParaRPr sz="1350">
              <a:highlight>
                <a:srgbClr val="EA90FF"/>
              </a:highlight>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a:latin typeface="DM Sans"/>
                <a:ea typeface="DM Sans"/>
                <a:cs typeface="DM Sans"/>
                <a:sym typeface="DM Sans"/>
              </a:rPr>
              <a:t>Múltiples lenguajes</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a:latin typeface="DM Sans"/>
                <a:ea typeface="DM Sans"/>
                <a:cs typeface="DM Sans"/>
                <a:sym typeface="DM Sans"/>
              </a:rPr>
              <a:t>Más </a:t>
            </a:r>
            <a:r>
              <a:rPr lang="es" sz="1350">
                <a:latin typeface="DM Sans"/>
                <a:ea typeface="DM Sans"/>
                <a:cs typeface="DM Sans"/>
                <a:sym typeface="DM Sans"/>
              </a:rPr>
              <a:t>rápido</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a:latin typeface="DM Sans"/>
                <a:ea typeface="DM Sans"/>
                <a:cs typeface="DM Sans"/>
                <a:sym typeface="DM Sans"/>
              </a:rPr>
              <a:t>Más popular</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a:latin typeface="DM Sans"/>
                <a:ea typeface="DM Sans"/>
                <a:cs typeface="DM Sans"/>
                <a:sym typeface="DM Sans"/>
              </a:rPr>
              <a:t>Más sencillo</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a:latin typeface="DM Sans"/>
                <a:ea typeface="DM Sans"/>
                <a:cs typeface="DM Sans"/>
                <a:sym typeface="DM Sans"/>
              </a:rPr>
              <a:t>No es protocolo</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a:latin typeface="DM Sans"/>
                <a:ea typeface="DM Sans"/>
                <a:cs typeface="DM Sans"/>
                <a:sym typeface="DM Sans"/>
              </a:rPr>
              <a:t>Menos segura</a:t>
            </a:r>
            <a:endParaRPr sz="1350">
              <a:latin typeface="DM Sans"/>
              <a:ea typeface="DM Sans"/>
              <a:cs typeface="DM Sans"/>
              <a:sym typeface="DM Sans"/>
            </a:endParaRPr>
          </a:p>
          <a:p>
            <a:pPr indent="0" lvl="0" marL="0" rtl="0" algn="l">
              <a:lnSpc>
                <a:spcPct val="115000"/>
              </a:lnSpc>
              <a:spcBef>
                <a:spcPts val="0"/>
              </a:spcBef>
              <a:spcAft>
                <a:spcPts val="0"/>
              </a:spcAft>
              <a:buNone/>
            </a:pPr>
            <a:r>
              <a:t/>
            </a:r>
            <a:endParaRPr sz="1350">
              <a:latin typeface="DM Sans"/>
              <a:ea typeface="DM Sans"/>
              <a:cs typeface="DM Sans"/>
              <a:sym typeface="DM Sans"/>
            </a:endParaRPr>
          </a:p>
        </p:txBody>
      </p:sp>
      <p:sp>
        <p:nvSpPr>
          <p:cNvPr id="547" name="Google Shape;547;p88"/>
          <p:cNvSpPr txBox="1"/>
          <p:nvPr/>
        </p:nvSpPr>
        <p:spPr>
          <a:xfrm>
            <a:off x="659725" y="1959200"/>
            <a:ext cx="3834600" cy="206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highlight>
                  <a:srgbClr val="EA90FF"/>
                </a:highlight>
                <a:latin typeface="DM Sans"/>
                <a:ea typeface="DM Sans"/>
                <a:cs typeface="DM Sans"/>
                <a:sym typeface="DM Sans"/>
              </a:rPr>
              <a:t>{ SOAP }</a:t>
            </a:r>
            <a:endParaRPr sz="1350">
              <a:highlight>
                <a:srgbClr val="EA90FF"/>
              </a:highlight>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a:latin typeface="DM Sans"/>
                <a:ea typeface="DM Sans"/>
                <a:cs typeface="DM Sans"/>
                <a:sym typeface="DM Sans"/>
              </a:rPr>
              <a:t>Únicamente XML</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a:latin typeface="DM Sans"/>
                <a:ea typeface="DM Sans"/>
                <a:cs typeface="DM Sans"/>
                <a:sym typeface="DM Sans"/>
              </a:rPr>
              <a:t>Más lento</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a:latin typeface="DM Sans"/>
                <a:ea typeface="DM Sans"/>
                <a:cs typeface="DM Sans"/>
                <a:sym typeface="DM Sans"/>
              </a:rPr>
              <a:t>Más antiguo</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a:latin typeface="DM Sans"/>
                <a:ea typeface="DM Sans"/>
                <a:cs typeface="DM Sans"/>
                <a:sym typeface="DM Sans"/>
              </a:rPr>
              <a:t>Más complejo</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a:latin typeface="DM Sans"/>
                <a:ea typeface="DM Sans"/>
                <a:cs typeface="DM Sans"/>
                <a:sym typeface="DM Sans"/>
              </a:rPr>
              <a:t>Es protocolo</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a:latin typeface="DM Sans"/>
                <a:ea typeface="DM Sans"/>
                <a:cs typeface="DM Sans"/>
                <a:sym typeface="DM Sans"/>
              </a:rPr>
              <a:t>Más segura</a:t>
            </a:r>
            <a:endParaRPr sz="1350">
              <a:latin typeface="DM Sans"/>
              <a:ea typeface="DM Sans"/>
              <a:cs typeface="DM Sans"/>
              <a:sym typeface="DM Sans"/>
            </a:endParaRPr>
          </a:p>
          <a:p>
            <a:pPr indent="0" lvl="0" marL="0" rtl="0" algn="l">
              <a:lnSpc>
                <a:spcPct val="115000"/>
              </a:lnSpc>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89"/>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Herramientas</a:t>
            </a:r>
            <a:r>
              <a:rPr b="1" lang="es" sz="4000">
                <a:solidFill>
                  <a:schemeClr val="lt1"/>
                </a:solidFill>
                <a:latin typeface="DM Sans"/>
                <a:ea typeface="DM Sans"/>
                <a:cs typeface="DM Sans"/>
                <a:sym typeface="DM Sans"/>
              </a:rPr>
              <a:t> de</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rgbClr val="83AEFB"/>
                </a:solidFill>
                <a:latin typeface="DM Sans"/>
                <a:ea typeface="DM Sans"/>
                <a:cs typeface="DM Sans"/>
                <a:sym typeface="DM Sans"/>
              </a:rPr>
              <a:t>API Testing</a:t>
            </a:r>
            <a:endParaRPr b="1" sz="4000">
              <a:solidFill>
                <a:srgbClr val="83AEFB"/>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9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Introducción</a:t>
            </a:r>
            <a:endParaRPr b="1" sz="4000">
              <a:solidFill>
                <a:schemeClr val="dk1"/>
              </a:solidFill>
              <a:latin typeface="DM Sans"/>
              <a:ea typeface="DM Sans"/>
              <a:cs typeface="DM Sans"/>
              <a:sym typeface="DM Sans"/>
            </a:endParaRPr>
          </a:p>
        </p:txBody>
      </p:sp>
      <p:sp>
        <p:nvSpPr>
          <p:cNvPr id="558" name="Google Shape;558;p90"/>
          <p:cNvSpPr txBox="1"/>
          <p:nvPr/>
        </p:nvSpPr>
        <p:spPr>
          <a:xfrm>
            <a:off x="473350" y="1908175"/>
            <a:ext cx="71706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La gran mayoría de herramientas de pruebas de API sirven tanto para SOAP como para REST, por ende debemos encontrar la que más nos guste. A continuación, se explican cuáles son las más usadas.</a:t>
            </a:r>
            <a:endParaRPr sz="1350">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9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Soap UI</a:t>
            </a:r>
            <a:endParaRPr b="1" sz="4000">
              <a:solidFill>
                <a:schemeClr val="dk1"/>
              </a:solidFill>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92"/>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92"/>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Soap UI</a:t>
            </a:r>
            <a:endParaRPr b="1" sz="4000">
              <a:solidFill>
                <a:schemeClr val="dk1"/>
              </a:solidFill>
              <a:latin typeface="DM Sans"/>
              <a:ea typeface="DM Sans"/>
              <a:cs typeface="DM Sans"/>
              <a:sym typeface="DM Sans"/>
            </a:endParaRPr>
          </a:p>
        </p:txBody>
      </p:sp>
      <p:sp>
        <p:nvSpPr>
          <p:cNvPr id="570" name="Google Shape;570;p92"/>
          <p:cNvSpPr txBox="1"/>
          <p:nvPr/>
        </p:nvSpPr>
        <p:spPr>
          <a:xfrm>
            <a:off x="3649500" y="2211613"/>
            <a:ext cx="49872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Es una herramienta más usada para las pruebas de SOAP. Se caracteriza por ser de código abierto, desarrollado por SmartBear.</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 Provee muchas herramientas y vistas para hacer el trabajo más sencillo.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571" name="Google Shape;571;p92"/>
          <p:cNvPicPr preferRelativeResize="0"/>
          <p:nvPr/>
        </p:nvPicPr>
        <p:blipFill rotWithShape="1">
          <a:blip r:embed="rId3">
            <a:alphaModFix/>
          </a:blip>
          <a:srcRect b="0" l="0" r="0" t="0"/>
          <a:stretch/>
        </p:blipFill>
        <p:spPr>
          <a:xfrm>
            <a:off x="767600" y="1333500"/>
            <a:ext cx="2343150" cy="2476500"/>
          </a:xfrm>
          <a:prstGeom prst="rect">
            <a:avLst/>
          </a:prstGeom>
          <a:noFill/>
          <a:ln>
            <a:noFill/>
          </a:ln>
        </p:spPr>
      </p:pic>
      <p:sp>
        <p:nvSpPr>
          <p:cNvPr id="572" name="Google Shape;572;p92"/>
          <p:cNvSpPr txBox="1"/>
          <p:nvPr/>
        </p:nvSpPr>
        <p:spPr>
          <a:xfrm>
            <a:off x="473350" y="463395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rgbClr val="999999"/>
                </a:solidFill>
                <a:latin typeface="DM Sans"/>
                <a:ea typeface="DM Sans"/>
                <a:cs typeface="DM Sans"/>
                <a:sym typeface="DM Sans"/>
              </a:rPr>
              <a:t>Referencia: API Testing Features | </a:t>
            </a:r>
            <a:r>
              <a:rPr lang="es" sz="1100" u="sng">
                <a:solidFill>
                  <a:schemeClr val="hlink"/>
                </a:solidFill>
                <a:latin typeface="DM Sans"/>
                <a:ea typeface="DM Sans"/>
                <a:cs typeface="DM Sans"/>
                <a:sym typeface="DM Sans"/>
                <a:hlinkClick r:id="rId4"/>
              </a:rPr>
              <a:t>SoapUI</a:t>
            </a:r>
            <a:endParaRPr i="1" sz="1100" u="sng">
              <a:solidFill>
                <a:srgbClr val="83AEFB"/>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39"/>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Pruebas de</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servicios</a:t>
            </a:r>
            <a:endParaRPr b="1" sz="4000">
              <a:solidFill>
                <a:srgbClr val="EAFF6A"/>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93"/>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Título del </a:t>
            </a:r>
            <a:r>
              <a:rPr b="1" lang="es" sz="3500">
                <a:solidFill>
                  <a:schemeClr val="lt1"/>
                </a:solidFill>
                <a:latin typeface="DM Sans"/>
                <a:ea typeface="DM Sans"/>
                <a:cs typeface="DM Sans"/>
                <a:sym typeface="DM Sans"/>
              </a:rPr>
              <a:t>vídeo</a:t>
            </a:r>
            <a:endParaRPr b="1" sz="3500">
              <a:solidFill>
                <a:schemeClr val="lt1"/>
              </a:solidFill>
              <a:latin typeface="DM Sans"/>
              <a:ea typeface="DM Sans"/>
              <a:cs typeface="DM Sans"/>
              <a:sym typeface="DM Sans"/>
            </a:endParaRPr>
          </a:p>
        </p:txBody>
      </p:sp>
      <p:pic>
        <p:nvPicPr>
          <p:cNvPr descr="Videotutorial sobre SOAPUI; trabajo de la asignatura Ampliación de Ingeniería del Software de la Ingeniería Informática de la Universidad de Almería.&#10;&#10;Autor: Víctor Suárez García" id="578" name="Google Shape;578;p93" title="Tutorial SOAPUI">
            <a:hlinkClick r:id="rId3"/>
          </p:cNvPr>
          <p:cNvPicPr preferRelativeResize="0"/>
          <p:nvPr/>
        </p:nvPicPr>
        <p:blipFill>
          <a:blip r:embed="rId4">
            <a:alphaModFix/>
          </a:blip>
          <a:stretch>
            <a:fillRect/>
          </a:stretch>
        </p:blipFill>
        <p:spPr>
          <a:xfrm>
            <a:off x="2286000" y="1015575"/>
            <a:ext cx="4572000" cy="3429000"/>
          </a:xfrm>
          <a:prstGeom prst="rect">
            <a:avLst/>
          </a:prstGeom>
          <a:noFill/>
          <a:ln>
            <a:noFill/>
          </a:ln>
        </p:spPr>
      </p:pic>
      <p:sp>
        <p:nvSpPr>
          <p:cNvPr id="579" name="Google Shape;579;p93"/>
          <p:cNvSpPr txBox="1"/>
          <p:nvPr/>
        </p:nvSpPr>
        <p:spPr>
          <a:xfrm>
            <a:off x="295975" y="4602625"/>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580" name="Google Shape;580;p93"/>
          <p:cNvSpPr txBox="1"/>
          <p:nvPr/>
        </p:nvSpPr>
        <p:spPr>
          <a:xfrm>
            <a:off x="383100" y="470930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100">
                <a:solidFill>
                  <a:srgbClr val="999999"/>
                </a:solidFill>
                <a:latin typeface="DM Sans"/>
                <a:ea typeface="DM Sans"/>
                <a:cs typeface="DM Sans"/>
                <a:sym typeface="DM Sans"/>
              </a:rPr>
              <a:t>Fuente</a:t>
            </a:r>
            <a:r>
              <a:rPr lang="es" sz="1100" u="sng">
                <a:solidFill>
                  <a:schemeClr val="hlink"/>
                </a:solidFill>
                <a:latin typeface="DM Sans"/>
                <a:ea typeface="DM Sans"/>
                <a:cs typeface="DM Sans"/>
                <a:sym typeface="DM Sans"/>
                <a:hlinkClick r:id="rId5"/>
              </a:rPr>
              <a:t>:enlace</a:t>
            </a:r>
            <a:endParaRPr i="1" sz="1100" u="sng">
              <a:solidFill>
                <a:srgbClr val="83AEFB"/>
              </a:solidFill>
              <a:latin typeface="DM Sans"/>
              <a:ea typeface="DM Sans"/>
              <a:cs typeface="DM Sans"/>
              <a:sym typeface="DM Sans"/>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8"/>
                                        </p:tgtEl>
                                        <p:attrNameLst>
                                          <p:attrName>style.visibility</p:attrName>
                                        </p:attrNameLst>
                                      </p:cBhvr>
                                      <p:to>
                                        <p:strVal val="visible"/>
                                      </p:to>
                                    </p:set>
                                    <p:animEffect filter="fade" transition="in">
                                      <p:cBhvr>
                                        <p:cTn dur="1000"/>
                                        <p:tgtEl>
                                          <p:spTgt spid="57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9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Postman</a:t>
            </a:r>
            <a:endParaRPr b="1" sz="4000">
              <a:solidFill>
                <a:schemeClr val="dk1"/>
              </a:solidFill>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95"/>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Postman</a:t>
            </a:r>
            <a:endParaRPr b="1" sz="4000">
              <a:solidFill>
                <a:schemeClr val="dk1"/>
              </a:solidFill>
              <a:latin typeface="DM Sans"/>
              <a:ea typeface="DM Sans"/>
              <a:cs typeface="DM Sans"/>
              <a:sym typeface="DM Sans"/>
            </a:endParaRPr>
          </a:p>
        </p:txBody>
      </p:sp>
      <p:sp>
        <p:nvSpPr>
          <p:cNvPr id="591" name="Google Shape;591;p95"/>
          <p:cNvSpPr txBox="1"/>
          <p:nvPr/>
        </p:nvSpPr>
        <p:spPr>
          <a:xfrm>
            <a:off x="457725" y="2211625"/>
            <a:ext cx="47301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Es la herramienta de prueba de APIs más usada de todas debido a su sencillez y usabilidad. Contiene herramientas extras que veremos posteriormente.</a:t>
            </a:r>
            <a:endParaRPr sz="1350">
              <a:latin typeface="DM Sans"/>
              <a:ea typeface="DM Sans"/>
              <a:cs typeface="DM Sans"/>
              <a:sym typeface="DM Sans"/>
            </a:endParaRPr>
          </a:p>
        </p:txBody>
      </p:sp>
      <p:pic>
        <p:nvPicPr>
          <p:cNvPr id="592" name="Google Shape;592;p95"/>
          <p:cNvPicPr preferRelativeResize="0"/>
          <p:nvPr/>
        </p:nvPicPr>
        <p:blipFill rotWithShape="1">
          <a:blip r:embed="rId3">
            <a:alphaModFix/>
          </a:blip>
          <a:srcRect b="0" l="0" r="0" t="0"/>
          <a:stretch/>
        </p:blipFill>
        <p:spPr>
          <a:xfrm>
            <a:off x="5377350" y="1586875"/>
            <a:ext cx="3574299" cy="1876507"/>
          </a:xfrm>
          <a:prstGeom prst="rect">
            <a:avLst/>
          </a:prstGeom>
          <a:noFill/>
          <a:ln>
            <a:noFill/>
          </a:ln>
        </p:spPr>
      </p:pic>
      <p:sp>
        <p:nvSpPr>
          <p:cNvPr id="593" name="Google Shape;593;p95"/>
          <p:cNvSpPr txBox="1"/>
          <p:nvPr/>
        </p:nvSpPr>
        <p:spPr>
          <a:xfrm>
            <a:off x="473350" y="463395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rgbClr val="999999"/>
                </a:solidFill>
                <a:latin typeface="DM Sans"/>
                <a:ea typeface="DM Sans"/>
                <a:cs typeface="DM Sans"/>
                <a:sym typeface="DM Sans"/>
              </a:rPr>
              <a:t>Referencia: Referencia </a:t>
            </a:r>
            <a:r>
              <a:rPr lang="es" sz="1100" u="sng">
                <a:solidFill>
                  <a:schemeClr val="hlink"/>
                </a:solidFill>
                <a:latin typeface="DM Sans"/>
                <a:ea typeface="DM Sans"/>
                <a:cs typeface="DM Sans"/>
                <a:sym typeface="DM Sans"/>
                <a:hlinkClick r:id="rId4"/>
              </a:rPr>
              <a:t>Postman API</a:t>
            </a:r>
            <a:endParaRPr i="1" sz="1100" u="sng">
              <a:solidFill>
                <a:srgbClr val="83AEFB"/>
              </a:solidFill>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96"/>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599" name="Google Shape;599;p96"/>
          <p:cNvSpPr txBox="1"/>
          <p:nvPr/>
        </p:nvSpPr>
        <p:spPr>
          <a:xfrm>
            <a:off x="473350" y="1626100"/>
            <a:ext cx="71694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B7B7B7"/>
                </a:solidFill>
                <a:latin typeface="DM Sans"/>
                <a:ea typeface="DM Sans"/>
                <a:cs typeface="DM Sans"/>
                <a:sym typeface="DM Sans"/>
              </a:rPr>
              <a:t>Usando la API de</a:t>
            </a:r>
            <a:r>
              <a:rPr lang="es" sz="2500" u="sng">
                <a:solidFill>
                  <a:schemeClr val="hlink"/>
                </a:solidFill>
                <a:latin typeface="DM Sans"/>
                <a:ea typeface="DM Sans"/>
                <a:cs typeface="DM Sans"/>
                <a:sym typeface="DM Sans"/>
                <a:hlinkClick r:id="rId3"/>
              </a:rPr>
              <a:t> Chuck Norris</a:t>
            </a:r>
            <a:r>
              <a:rPr lang="es" sz="2500">
                <a:solidFill>
                  <a:srgbClr val="B7B7B7"/>
                </a:solidFill>
                <a:latin typeface="DM Sans"/>
                <a:ea typeface="DM Sans"/>
                <a:cs typeface="DM Sans"/>
                <a:sym typeface="DM Sans"/>
              </a:rPr>
              <a:t> vamos a ingresarla en POSTMAN y ver su funcionamiento.</a:t>
            </a:r>
            <a:endParaRPr sz="2500">
              <a:solidFill>
                <a:srgbClr val="B7B7B7"/>
              </a:solidFill>
              <a:latin typeface="DM Sans"/>
              <a:ea typeface="DM Sans"/>
              <a:cs typeface="DM Sans"/>
              <a:sym typeface="DM Sans"/>
            </a:endParaRPr>
          </a:p>
          <a:p>
            <a:pPr indent="0" lvl="0" marL="0" rtl="0" algn="l">
              <a:spcBef>
                <a:spcPts val="0"/>
              </a:spcBef>
              <a:spcAft>
                <a:spcPts val="0"/>
              </a:spcAft>
              <a:buNone/>
            </a:pPr>
            <a:r>
              <a:rPr lang="es" sz="2500">
                <a:solidFill>
                  <a:srgbClr val="B7B7B7"/>
                </a:solidFill>
                <a:latin typeface="DM Sans"/>
                <a:ea typeface="DM Sans"/>
                <a:cs typeface="DM Sans"/>
                <a:sym typeface="DM Sans"/>
              </a:rPr>
              <a:t>Luego mostraremos el mismo funcionamiento pero con la herramienta Soap UI</a:t>
            </a:r>
            <a:endParaRPr b="1" sz="2500">
              <a:solidFill>
                <a:srgbClr val="B7B7B7"/>
              </a:solidFill>
              <a:latin typeface="Helvetica Neue"/>
              <a:ea typeface="Helvetica Neue"/>
              <a:cs typeface="Helvetica Neue"/>
              <a:sym typeface="Helvetica Neue"/>
            </a:endParaRPr>
          </a:p>
        </p:txBody>
      </p:sp>
      <p:grpSp>
        <p:nvGrpSpPr>
          <p:cNvPr id="600" name="Google Shape;600;p96"/>
          <p:cNvGrpSpPr/>
          <p:nvPr/>
        </p:nvGrpSpPr>
        <p:grpSpPr>
          <a:xfrm>
            <a:off x="473351" y="619523"/>
            <a:ext cx="738900" cy="738900"/>
            <a:chOff x="473351" y="619523"/>
            <a:chExt cx="738900" cy="738900"/>
          </a:xfrm>
        </p:grpSpPr>
        <p:sp>
          <p:nvSpPr>
            <p:cNvPr id="601" name="Google Shape;601;p9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2" name="Google Shape;602;p96" title="ícono de ejemplo en vivo"/>
            <p:cNvPicPr preferRelativeResize="0"/>
            <p:nvPr/>
          </p:nvPicPr>
          <p:blipFill>
            <a:blip r:embed="rId4">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9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SWAGGER</a:t>
            </a:r>
            <a:endParaRPr b="1" sz="4000">
              <a:solidFill>
                <a:schemeClr val="dk1"/>
              </a:solidFill>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9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Swagger</a:t>
            </a:r>
            <a:endParaRPr b="1" sz="4000">
              <a:solidFill>
                <a:schemeClr val="dk1"/>
              </a:solidFill>
              <a:latin typeface="DM Sans"/>
              <a:ea typeface="DM Sans"/>
              <a:cs typeface="DM Sans"/>
              <a:sym typeface="DM Sans"/>
            </a:endParaRPr>
          </a:p>
        </p:txBody>
      </p:sp>
      <p:sp>
        <p:nvSpPr>
          <p:cNvPr id="613" name="Google Shape;613;p98"/>
          <p:cNvSpPr txBox="1"/>
          <p:nvPr/>
        </p:nvSpPr>
        <p:spPr>
          <a:xfrm>
            <a:off x="473350" y="1908175"/>
            <a:ext cx="3834600" cy="24705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Una API pierde su sentido si no es accesible y si no tenemos una documentación que nos ayude a entenderla.</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Uno de los mayores problemas de las APIs es que en muchos casos, la documentación que les acompaña es inútil. Swagger nace con la intención de solucionar este problema. Su objetivo es estandarizar el vocabulario que utilizan las APIs. Es el diccionario API.</a:t>
            </a:r>
            <a:endParaRPr sz="1350">
              <a:latin typeface="DM Sans"/>
              <a:ea typeface="DM Sans"/>
              <a:cs typeface="DM Sans"/>
              <a:sym typeface="DM Sans"/>
            </a:endParaRPr>
          </a:p>
        </p:txBody>
      </p:sp>
      <p:sp>
        <p:nvSpPr>
          <p:cNvPr id="614" name="Google Shape;614;p98"/>
          <p:cNvSpPr txBox="1"/>
          <p:nvPr/>
        </p:nvSpPr>
        <p:spPr>
          <a:xfrm>
            <a:off x="4527575" y="1908175"/>
            <a:ext cx="3834600" cy="26781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Swagger es una serie de reglas, especificaciones y herramientas que nos ayudan a documentar nuestras APIs</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De esta manera, podemos realizar documentación que sea realmente útil para las personas que la necesitan. Swagger nos ayuda a crear documentación que todo el mundo entienda.</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Utilizando el Swagger UI para exponer la documentación de nuestra API, podemos ahorrarnos mucho tiempo</a:t>
            </a:r>
            <a:endParaRPr sz="1350">
              <a:latin typeface="DM Sans"/>
              <a:ea typeface="DM Sans"/>
              <a:cs typeface="DM Sans"/>
              <a:sym typeface="DM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99"/>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620" name="Google Shape;620;p99"/>
          <p:cNvSpPr txBox="1"/>
          <p:nvPr/>
        </p:nvSpPr>
        <p:spPr>
          <a:xfrm>
            <a:off x="401925" y="2075150"/>
            <a:ext cx="7169400" cy="20652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FF6A"/>
              </a:buClr>
              <a:buSzPts val="1350"/>
              <a:buFont typeface="DM Sans"/>
              <a:buAutoNum type="arabicPeriod"/>
            </a:pPr>
            <a:r>
              <a:rPr lang="es" sz="1350">
                <a:solidFill>
                  <a:schemeClr val="lt1"/>
                </a:solidFill>
                <a:latin typeface="DM Sans"/>
                <a:ea typeface="DM Sans"/>
                <a:cs typeface="DM Sans"/>
                <a:sym typeface="DM Sans"/>
              </a:rPr>
              <a:t>Abrimos la API de PetStore en swagger </a:t>
            </a:r>
            <a:r>
              <a:rPr lang="es" sz="1350" u="sng">
                <a:solidFill>
                  <a:schemeClr val="hlink"/>
                </a:solidFill>
                <a:latin typeface="DM Sans"/>
                <a:ea typeface="DM Sans"/>
                <a:cs typeface="DM Sans"/>
                <a:sym typeface="DM Sans"/>
                <a:hlinkClick r:id="rId3"/>
              </a:rPr>
              <a:t>https://petstore.swagger.io/</a:t>
            </a:r>
            <a:r>
              <a:rPr lang="es" sz="1350">
                <a:solidFill>
                  <a:schemeClr val="lt1"/>
                </a:solidFill>
                <a:latin typeface="DM Sans"/>
                <a:ea typeface="DM Sans"/>
                <a:cs typeface="DM Sans"/>
                <a:sym typeface="DM Sans"/>
              </a:rPr>
              <a:t> </a:t>
            </a:r>
            <a:endParaRPr sz="1350">
              <a:solidFill>
                <a:schemeClr val="lt1"/>
              </a:solidFill>
              <a:latin typeface="DM Sans"/>
              <a:ea typeface="DM Sans"/>
              <a:cs typeface="DM Sans"/>
              <a:sym typeface="DM Sans"/>
            </a:endParaRPr>
          </a:p>
          <a:p>
            <a:pPr indent="-314325" lvl="0" marL="457200" rtl="0" algn="l">
              <a:lnSpc>
                <a:spcPct val="115000"/>
              </a:lnSpc>
              <a:spcBef>
                <a:spcPts val="0"/>
              </a:spcBef>
              <a:spcAft>
                <a:spcPts val="0"/>
              </a:spcAft>
              <a:buClr>
                <a:srgbClr val="EAFF6A"/>
              </a:buClr>
              <a:buSzPts val="1350"/>
              <a:buFont typeface="DM Sans"/>
              <a:buAutoNum type="arabicPeriod"/>
            </a:pPr>
            <a:r>
              <a:rPr lang="es" sz="1350">
                <a:solidFill>
                  <a:schemeClr val="lt1"/>
                </a:solidFill>
                <a:latin typeface="DM Sans"/>
                <a:ea typeface="DM Sans"/>
                <a:cs typeface="DM Sans"/>
                <a:sym typeface="DM Sans"/>
              </a:rPr>
              <a:t>Mostramos la </a:t>
            </a:r>
            <a:r>
              <a:rPr lang="es" sz="1350">
                <a:solidFill>
                  <a:schemeClr val="lt1"/>
                </a:solidFill>
                <a:latin typeface="DM Sans"/>
                <a:ea typeface="DM Sans"/>
                <a:cs typeface="DM Sans"/>
                <a:sym typeface="DM Sans"/>
              </a:rPr>
              <a:t>sección</a:t>
            </a:r>
            <a:r>
              <a:rPr lang="es" sz="1350">
                <a:solidFill>
                  <a:schemeClr val="lt1"/>
                </a:solidFill>
                <a:latin typeface="DM Sans"/>
                <a:ea typeface="DM Sans"/>
                <a:cs typeface="DM Sans"/>
                <a:sym typeface="DM Sans"/>
              </a:rPr>
              <a:t> de “Pet”</a:t>
            </a:r>
            <a:endParaRPr sz="1350">
              <a:solidFill>
                <a:schemeClr val="lt1"/>
              </a:solidFill>
              <a:latin typeface="DM Sans"/>
              <a:ea typeface="DM Sans"/>
              <a:cs typeface="DM Sans"/>
              <a:sym typeface="DM Sans"/>
            </a:endParaRPr>
          </a:p>
          <a:p>
            <a:pPr indent="-314325" lvl="0" marL="457200" rtl="0" algn="l">
              <a:lnSpc>
                <a:spcPct val="115000"/>
              </a:lnSpc>
              <a:spcBef>
                <a:spcPts val="0"/>
              </a:spcBef>
              <a:spcAft>
                <a:spcPts val="0"/>
              </a:spcAft>
              <a:buClr>
                <a:srgbClr val="EAFF6A"/>
              </a:buClr>
              <a:buSzPts val="1350"/>
              <a:buFont typeface="DM Sans"/>
              <a:buAutoNum type="arabicPeriod"/>
            </a:pPr>
            <a:r>
              <a:rPr lang="es" sz="1350">
                <a:solidFill>
                  <a:schemeClr val="lt1"/>
                </a:solidFill>
                <a:latin typeface="DM Sans"/>
                <a:ea typeface="DM Sans"/>
                <a:cs typeface="DM Sans"/>
                <a:sym typeface="DM Sans"/>
              </a:rPr>
              <a:t>Mostraremos la búsqueda de una mascota por id 1 y 6 para ver las diferentes respuestas que se pueden obtener: </a:t>
            </a:r>
            <a:endParaRPr sz="1350">
              <a:solidFill>
                <a:schemeClr val="lt1"/>
              </a:solidFill>
              <a:latin typeface="DM Sans"/>
              <a:ea typeface="DM Sans"/>
              <a:cs typeface="DM Sans"/>
              <a:sym typeface="DM Sans"/>
            </a:endParaRPr>
          </a:p>
          <a:p>
            <a:pPr indent="-314325" lvl="0" marL="1371600" rtl="0" algn="l">
              <a:lnSpc>
                <a:spcPct val="115000"/>
              </a:lnSpc>
              <a:spcBef>
                <a:spcPts val="0"/>
              </a:spcBef>
              <a:spcAft>
                <a:spcPts val="0"/>
              </a:spcAft>
              <a:buClr>
                <a:srgbClr val="EA90FF"/>
              </a:buClr>
              <a:buSzPts val="1350"/>
              <a:buFont typeface="DM Sans"/>
              <a:buChar char="✓"/>
            </a:pPr>
            <a:r>
              <a:rPr lang="es" sz="1350">
                <a:solidFill>
                  <a:schemeClr val="lt1"/>
                </a:solidFill>
                <a:latin typeface="DM Sans"/>
                <a:ea typeface="DM Sans"/>
                <a:cs typeface="DM Sans"/>
                <a:sym typeface="DM Sans"/>
              </a:rPr>
              <a:t>Hacemos click en “Try it out”</a:t>
            </a:r>
            <a:endParaRPr sz="1350">
              <a:solidFill>
                <a:schemeClr val="lt1"/>
              </a:solidFill>
              <a:latin typeface="DM Sans"/>
              <a:ea typeface="DM Sans"/>
              <a:cs typeface="DM Sans"/>
              <a:sym typeface="DM Sans"/>
            </a:endParaRPr>
          </a:p>
          <a:p>
            <a:pPr indent="-314325" lvl="0" marL="1371600" rtl="0" algn="l">
              <a:lnSpc>
                <a:spcPct val="115000"/>
              </a:lnSpc>
              <a:spcBef>
                <a:spcPts val="0"/>
              </a:spcBef>
              <a:spcAft>
                <a:spcPts val="0"/>
              </a:spcAft>
              <a:buClr>
                <a:srgbClr val="EA90FF"/>
              </a:buClr>
              <a:buSzPts val="1350"/>
              <a:buFont typeface="DM Sans"/>
              <a:buChar char="✓"/>
            </a:pPr>
            <a:r>
              <a:rPr lang="es" sz="1350">
                <a:solidFill>
                  <a:schemeClr val="lt1"/>
                </a:solidFill>
                <a:latin typeface="DM Sans"/>
                <a:ea typeface="DM Sans"/>
                <a:cs typeface="DM Sans"/>
                <a:sym typeface="DM Sans"/>
              </a:rPr>
              <a:t>En el campo “ID of pet to return” ingresamos el valor 1 y    ejecutamos y luego el valor 6 y ejecutamos.</a:t>
            </a:r>
            <a:endParaRPr sz="1350">
              <a:solidFill>
                <a:schemeClr val="lt1"/>
              </a:solidFill>
              <a:latin typeface="DM Sans"/>
              <a:ea typeface="DM Sans"/>
              <a:cs typeface="DM Sans"/>
              <a:sym typeface="DM Sans"/>
            </a:endParaRPr>
          </a:p>
          <a:p>
            <a:pPr indent="-314325" lvl="0" marL="457200" rtl="0" algn="l">
              <a:lnSpc>
                <a:spcPct val="115000"/>
              </a:lnSpc>
              <a:spcBef>
                <a:spcPts val="0"/>
              </a:spcBef>
              <a:spcAft>
                <a:spcPts val="0"/>
              </a:spcAft>
              <a:buClr>
                <a:srgbClr val="EAFF6A"/>
              </a:buClr>
              <a:buSzPts val="1350"/>
              <a:buFont typeface="DM Sans"/>
              <a:buAutoNum type="arabicPeriod"/>
            </a:pPr>
            <a:r>
              <a:rPr lang="es" sz="1350">
                <a:solidFill>
                  <a:schemeClr val="lt1"/>
                </a:solidFill>
                <a:latin typeface="DM Sans"/>
                <a:ea typeface="DM Sans"/>
                <a:cs typeface="DM Sans"/>
                <a:sym typeface="DM Sans"/>
              </a:rPr>
              <a:t>Mostramos las otras secciones y los diferentes endpoints</a:t>
            </a:r>
            <a:endParaRPr sz="1350">
              <a:solidFill>
                <a:schemeClr val="lt1"/>
              </a:solidFill>
              <a:latin typeface="DM Sans"/>
              <a:ea typeface="DM Sans"/>
              <a:cs typeface="DM Sans"/>
              <a:sym typeface="DM Sans"/>
            </a:endParaRPr>
          </a:p>
        </p:txBody>
      </p:sp>
      <p:grpSp>
        <p:nvGrpSpPr>
          <p:cNvPr id="621" name="Google Shape;621;p99"/>
          <p:cNvGrpSpPr/>
          <p:nvPr/>
        </p:nvGrpSpPr>
        <p:grpSpPr>
          <a:xfrm>
            <a:off x="473351" y="619523"/>
            <a:ext cx="738900" cy="738900"/>
            <a:chOff x="473351" y="619523"/>
            <a:chExt cx="738900" cy="738900"/>
          </a:xfrm>
        </p:grpSpPr>
        <p:sp>
          <p:nvSpPr>
            <p:cNvPr id="622" name="Google Shape;622;p99"/>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3" name="Google Shape;623;p99" title="ícono de ejemplo en vivo"/>
            <p:cNvPicPr preferRelativeResize="0"/>
            <p:nvPr/>
          </p:nvPicPr>
          <p:blipFill>
            <a:blip r:embed="rId4">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10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Otras herramientas</a:t>
            </a:r>
            <a:endParaRPr b="1" sz="4000">
              <a:solidFill>
                <a:schemeClr val="dk1"/>
              </a:solidFill>
              <a:latin typeface="DM Sans"/>
              <a:ea typeface="DM Sans"/>
              <a:cs typeface="DM Sans"/>
              <a:sym typeface="DM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10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Encontrando herramientas</a:t>
            </a:r>
            <a:endParaRPr b="1" sz="4000">
              <a:solidFill>
                <a:schemeClr val="dk1"/>
              </a:solidFill>
              <a:latin typeface="DM Sans"/>
              <a:ea typeface="DM Sans"/>
              <a:cs typeface="DM Sans"/>
              <a:sym typeface="DM Sans"/>
            </a:endParaRPr>
          </a:p>
        </p:txBody>
      </p:sp>
      <p:sp>
        <p:nvSpPr>
          <p:cNvPr id="634" name="Google Shape;634;p101"/>
          <p:cNvSpPr txBox="1"/>
          <p:nvPr/>
        </p:nvSpPr>
        <p:spPr>
          <a:xfrm>
            <a:off x="473350" y="1908175"/>
            <a:ext cx="73848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Existen otras herramientas para investigar, entre las cuales se distingue:</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Insomnia REST Client</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HttpMaster</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RESTClient</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HttpRequester</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RESTer</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Hoppscotch</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102"/>
          <p:cNvSpPr txBox="1"/>
          <p:nvPr/>
        </p:nvSpPr>
        <p:spPr>
          <a:xfrm>
            <a:off x="14315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Actividad colaborativa</a:t>
            </a:r>
            <a:endParaRPr b="1" sz="3500">
              <a:solidFill>
                <a:srgbClr val="EAFF6A"/>
              </a:solidFill>
              <a:latin typeface="DM Sans"/>
              <a:ea typeface="DM Sans"/>
              <a:cs typeface="DM Sans"/>
              <a:sym typeface="DM Sans"/>
            </a:endParaRPr>
          </a:p>
        </p:txBody>
      </p:sp>
      <p:sp>
        <p:nvSpPr>
          <p:cNvPr id="640" name="Google Shape;640;p102"/>
          <p:cNvSpPr txBox="1"/>
          <p:nvPr/>
        </p:nvSpPr>
        <p:spPr>
          <a:xfrm>
            <a:off x="473350" y="1626100"/>
            <a:ext cx="7169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500">
                <a:solidFill>
                  <a:schemeClr val="lt1"/>
                </a:solidFill>
                <a:latin typeface="DM Sans"/>
                <a:ea typeface="DM Sans"/>
                <a:cs typeface="DM Sans"/>
                <a:sym typeface="DM Sans"/>
              </a:rPr>
              <a:t>Llamados al estado</a:t>
            </a:r>
            <a:endParaRPr sz="2500">
              <a:solidFill>
                <a:srgbClr val="DEFC52"/>
              </a:solidFill>
              <a:latin typeface="Helvetica Neue Light"/>
              <a:ea typeface="Helvetica Neue Light"/>
              <a:cs typeface="Helvetica Neue Light"/>
              <a:sym typeface="Helvetica Neue Light"/>
            </a:endParaRPr>
          </a:p>
        </p:txBody>
      </p:sp>
      <p:sp>
        <p:nvSpPr>
          <p:cNvPr id="641" name="Google Shape;641;p102"/>
          <p:cNvSpPr txBox="1"/>
          <p:nvPr/>
        </p:nvSpPr>
        <p:spPr>
          <a:xfrm>
            <a:off x="473350" y="398055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2</a:t>
            </a:r>
            <a:r>
              <a:rPr b="1" lang="es" sz="2000">
                <a:solidFill>
                  <a:srgbClr val="83AEFB"/>
                </a:solidFill>
                <a:latin typeface="DM Sans"/>
                <a:ea typeface="DM Sans"/>
                <a:cs typeface="DM Sans"/>
                <a:sym typeface="DM Sans"/>
              </a:rPr>
              <a:t>0 minutos</a:t>
            </a:r>
            <a:endParaRPr b="1" sz="2000">
              <a:solidFill>
                <a:srgbClr val="83AEFB"/>
              </a:solidFill>
              <a:latin typeface="DM Sans"/>
              <a:ea typeface="DM Sans"/>
              <a:cs typeface="DM Sans"/>
              <a:sym typeface="DM Sans"/>
            </a:endParaRPr>
          </a:p>
        </p:txBody>
      </p:sp>
      <p:grpSp>
        <p:nvGrpSpPr>
          <p:cNvPr id="642" name="Google Shape;642;p102"/>
          <p:cNvGrpSpPr/>
          <p:nvPr/>
        </p:nvGrpSpPr>
        <p:grpSpPr>
          <a:xfrm>
            <a:off x="473351" y="619523"/>
            <a:ext cx="738900" cy="738900"/>
            <a:chOff x="473351" y="619523"/>
            <a:chExt cx="738900" cy="738900"/>
          </a:xfrm>
        </p:grpSpPr>
        <p:sp>
          <p:nvSpPr>
            <p:cNvPr id="643" name="Google Shape;643;p10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4" name="Google Shape;644;p102"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645" name="Google Shape;645;p102"/>
          <p:cNvSpPr txBox="1"/>
          <p:nvPr/>
        </p:nvSpPr>
        <p:spPr>
          <a:xfrm>
            <a:off x="473350" y="2195500"/>
            <a:ext cx="7169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B7B7B7"/>
                </a:solidFill>
                <a:latin typeface="DM Sans"/>
                <a:ea typeface="DM Sans"/>
                <a:cs typeface="DM Sans"/>
                <a:sym typeface="DM Sans"/>
              </a:rPr>
              <a:t>Usando una API pública, obtendremos nuestras primeras respuestas.</a:t>
            </a:r>
            <a:endParaRPr b="1" sz="2500">
              <a:solidFill>
                <a:srgbClr val="B7B7B7"/>
              </a:solidFill>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40"/>
          <p:cNvSpPr txBox="1"/>
          <p:nvPr/>
        </p:nvSpPr>
        <p:spPr>
          <a:xfrm>
            <a:off x="503950" y="1783325"/>
            <a:ext cx="7169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chemeClr val="lt1"/>
                </a:solidFill>
                <a:latin typeface="DM Sans"/>
                <a:ea typeface="DM Sans"/>
                <a:cs typeface="DM Sans"/>
                <a:sym typeface="DM Sans"/>
              </a:rPr>
              <a:t>Siempre nos preguntamos qué  conecta todo lo que vemos en una pantalla con la información que se nos brinda, ahora vamos a hablar sobre eso.</a:t>
            </a:r>
            <a:endParaRPr sz="2500">
              <a:solidFill>
                <a:schemeClr val="lt1"/>
              </a:solidFill>
              <a:latin typeface="DM Sans"/>
              <a:ea typeface="DM Sans"/>
              <a:cs typeface="DM Sans"/>
              <a:sym typeface="DM Sans"/>
            </a:endParaRPr>
          </a:p>
        </p:txBody>
      </p:sp>
      <p:pic>
        <p:nvPicPr>
          <p:cNvPr id="175" name="Google Shape;175;p40"/>
          <p:cNvPicPr preferRelativeResize="0"/>
          <p:nvPr/>
        </p:nvPicPr>
        <p:blipFill rotWithShape="1">
          <a:blip r:embed="rId3">
            <a:alphaModFix/>
          </a:blip>
          <a:srcRect b="0" l="0" r="0" t="0"/>
          <a:stretch/>
        </p:blipFill>
        <p:spPr>
          <a:xfrm>
            <a:off x="4043575" y="726475"/>
            <a:ext cx="1056850" cy="105685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103"/>
          <p:cNvSpPr txBox="1"/>
          <p:nvPr/>
        </p:nvSpPr>
        <p:spPr>
          <a:xfrm>
            <a:off x="4519500" y="1820650"/>
            <a:ext cx="3834600" cy="2490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solidFill>
                  <a:schemeClr val="dk1"/>
                </a:solidFill>
                <a:latin typeface="DM Sans"/>
                <a:ea typeface="DM Sans"/>
                <a:cs typeface="DM Sans"/>
                <a:sym typeface="DM Sans"/>
              </a:rPr>
              <a:t>Apertura al aprendizaje</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Siempre, pero siempre puedes seguir aprendiendo. Compartir el conocimiento es válido, la construcción colaborativa es la propuesta.</a:t>
            </a:r>
            <a:endParaRPr sz="1350">
              <a:solidFill>
                <a:schemeClr val="dk1"/>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b="1" lang="es" sz="1350">
                <a:solidFill>
                  <a:schemeClr val="dk1"/>
                </a:solidFill>
                <a:latin typeface="DM Sans"/>
                <a:ea typeface="DM Sans"/>
                <a:cs typeface="DM Sans"/>
                <a:sym typeface="DM Sans"/>
              </a:rPr>
              <a:t>Todas las voces</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Escuchar a todos, todos podemos reflexionar. Dejar el espacio para que todos podamos participar.</a:t>
            </a:r>
            <a:endParaRPr sz="1350" u="sng">
              <a:solidFill>
                <a:schemeClr val="dk1"/>
              </a:solidFill>
              <a:latin typeface="DM Sans"/>
              <a:ea typeface="DM Sans"/>
              <a:cs typeface="DM Sans"/>
              <a:sym typeface="DM Sans"/>
            </a:endParaRPr>
          </a:p>
        </p:txBody>
      </p:sp>
      <p:sp>
        <p:nvSpPr>
          <p:cNvPr id="651" name="Google Shape;651;p103"/>
          <p:cNvSpPr txBox="1"/>
          <p:nvPr/>
        </p:nvSpPr>
        <p:spPr>
          <a:xfrm>
            <a:off x="442200" y="1820650"/>
            <a:ext cx="3834600" cy="1866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solidFill>
                  <a:schemeClr val="dk1"/>
                </a:solidFill>
                <a:latin typeface="DM Sans"/>
                <a:ea typeface="DM Sans"/>
                <a:cs typeface="DM Sans"/>
                <a:sym typeface="DM Sans"/>
              </a:rPr>
              <a:t>Presencia</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Participar y “estar” en la clase, que tu alrededor no te distraiga</a:t>
            </a:r>
            <a:endParaRPr sz="1350">
              <a:solidFill>
                <a:schemeClr val="dk1"/>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b="1" lang="es" sz="1350">
                <a:solidFill>
                  <a:schemeClr val="dk1"/>
                </a:solidFill>
                <a:latin typeface="DM Sans"/>
                <a:ea typeface="DM Sans"/>
                <a:cs typeface="DM Sans"/>
                <a:sym typeface="DM Sans"/>
              </a:rPr>
              <a:t>Escucha activa</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Escuchar más allá de lo que la persona está expresando directamente</a:t>
            </a:r>
            <a:endParaRPr sz="1350" u="sng">
              <a:solidFill>
                <a:schemeClr val="dk1"/>
              </a:solidFill>
              <a:latin typeface="DM Sans"/>
              <a:ea typeface="DM Sans"/>
              <a:cs typeface="DM Sans"/>
              <a:sym typeface="DM Sans"/>
            </a:endParaRPr>
          </a:p>
        </p:txBody>
      </p:sp>
      <p:sp>
        <p:nvSpPr>
          <p:cNvPr id="652" name="Google Shape;652;p103"/>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Acuerdos</a:t>
            </a:r>
            <a:endParaRPr b="1" sz="4000">
              <a:solidFill>
                <a:schemeClr val="dk1"/>
              </a:solidFill>
              <a:latin typeface="DM Sans"/>
              <a:ea typeface="DM Sans"/>
              <a:cs typeface="DM Sans"/>
              <a:sym typeface="DM Sans"/>
            </a:endParaRPr>
          </a:p>
        </p:txBody>
      </p:sp>
      <p:sp>
        <p:nvSpPr>
          <p:cNvPr id="653" name="Google Shape;653;p103"/>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ACTIVIDAD COLABORATIVA</a:t>
            </a:r>
            <a:endParaRPr>
              <a:latin typeface="DM Sans"/>
              <a:ea typeface="DM Sans"/>
              <a:cs typeface="DM Sans"/>
              <a:sym typeface="DM Sans"/>
            </a:endParaRPr>
          </a:p>
        </p:txBody>
      </p:sp>
      <p:grpSp>
        <p:nvGrpSpPr>
          <p:cNvPr id="654" name="Google Shape;654;p103"/>
          <p:cNvGrpSpPr/>
          <p:nvPr/>
        </p:nvGrpSpPr>
        <p:grpSpPr>
          <a:xfrm>
            <a:off x="457350" y="468286"/>
            <a:ext cx="431074" cy="431074"/>
            <a:chOff x="473351" y="619523"/>
            <a:chExt cx="738900" cy="738900"/>
          </a:xfrm>
        </p:grpSpPr>
        <p:sp>
          <p:nvSpPr>
            <p:cNvPr id="655" name="Google Shape;655;p10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6" name="Google Shape;656;p103"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grpSp>
        <p:nvGrpSpPr>
          <p:cNvPr id="661" name="Google Shape;661;p104"/>
          <p:cNvGrpSpPr/>
          <p:nvPr/>
        </p:nvGrpSpPr>
        <p:grpSpPr>
          <a:xfrm>
            <a:off x="457350" y="468286"/>
            <a:ext cx="431074" cy="431074"/>
            <a:chOff x="473351" y="619523"/>
            <a:chExt cx="738900" cy="738900"/>
          </a:xfrm>
        </p:grpSpPr>
        <p:sp>
          <p:nvSpPr>
            <p:cNvPr id="662" name="Google Shape;662;p10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3" name="Google Shape;663;p104"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664" name="Google Shape;664;p104"/>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Llamados al estado</a:t>
            </a:r>
            <a:endParaRPr b="1" sz="4000">
              <a:solidFill>
                <a:schemeClr val="dk1"/>
              </a:solidFill>
              <a:latin typeface="DM Sans"/>
              <a:ea typeface="DM Sans"/>
              <a:cs typeface="DM Sans"/>
              <a:sym typeface="DM Sans"/>
            </a:endParaRPr>
          </a:p>
        </p:txBody>
      </p:sp>
      <p:sp>
        <p:nvSpPr>
          <p:cNvPr id="665" name="Google Shape;665;p104"/>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ACTIVIDAD COLABORATIVA</a:t>
            </a:r>
            <a:endParaRPr>
              <a:latin typeface="DM Sans"/>
              <a:ea typeface="DM Sans"/>
              <a:cs typeface="DM Sans"/>
              <a:sym typeface="DM Sans"/>
            </a:endParaRPr>
          </a:p>
        </p:txBody>
      </p:sp>
      <p:sp>
        <p:nvSpPr>
          <p:cNvPr id="666" name="Google Shape;666;p104"/>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Consigna:</a:t>
            </a:r>
            <a:r>
              <a:rPr lang="es" sz="1350">
                <a:latin typeface="DM Sans"/>
                <a:ea typeface="DM Sans"/>
                <a:cs typeface="DM Sans"/>
                <a:sym typeface="DM Sans"/>
              </a:rPr>
              <a:t> </a:t>
            </a:r>
            <a:r>
              <a:rPr lang="es" sz="1350">
                <a:latin typeface="DM Sans"/>
                <a:ea typeface="DM Sans"/>
                <a:cs typeface="DM Sans"/>
                <a:sym typeface="DM Sans"/>
              </a:rPr>
              <a:t>A partir del Servicio de </a:t>
            </a:r>
            <a:r>
              <a:rPr lang="es" sz="1350" u="sng">
                <a:solidFill>
                  <a:schemeClr val="hlink"/>
                </a:solidFill>
                <a:latin typeface="DM Sans"/>
                <a:ea typeface="DM Sans"/>
                <a:cs typeface="DM Sans"/>
                <a:sym typeface="DM Sans"/>
                <a:hlinkClick r:id="rId4"/>
              </a:rPr>
              <a:t>Normalización de Datos Geográficos de Argentina</a:t>
            </a:r>
            <a:r>
              <a:rPr lang="es" sz="1350">
                <a:latin typeface="DM Sans"/>
                <a:ea typeface="DM Sans"/>
                <a:cs typeface="DM Sans"/>
                <a:sym typeface="DM Sans"/>
              </a:rPr>
              <a:t>, Postman y SOAPUI usaremos su documentación para hacer nuestras primeras dos llamados en cada tipo de formato.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667" name="Google Shape;667;p104"/>
          <p:cNvSpPr txBox="1"/>
          <p:nvPr/>
        </p:nvSpPr>
        <p:spPr>
          <a:xfrm>
            <a:off x="4527575" y="1908175"/>
            <a:ext cx="3834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Buscamos obtener código 200, y ver la información de forma correcta.</a:t>
            </a:r>
            <a:endParaRPr sz="1350">
              <a:latin typeface="DM Sans"/>
              <a:ea typeface="DM Sans"/>
              <a:cs typeface="DM Sans"/>
              <a:sym typeface="DM Sans"/>
            </a:endParaRPr>
          </a:p>
        </p:txBody>
      </p:sp>
      <p:sp>
        <p:nvSpPr>
          <p:cNvPr id="668" name="Google Shape;668;p104"/>
          <p:cNvSpPr txBox="1"/>
          <p:nvPr/>
        </p:nvSpPr>
        <p:spPr>
          <a:xfrm>
            <a:off x="457350" y="464875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 sz="1100">
                <a:solidFill>
                  <a:srgbClr val="999999"/>
                </a:solidFill>
                <a:latin typeface="DM Sans"/>
                <a:ea typeface="DM Sans"/>
                <a:cs typeface="DM Sans"/>
                <a:sym typeface="DM Sans"/>
              </a:rPr>
              <a:t>NOTA:</a:t>
            </a:r>
            <a:r>
              <a:rPr lang="es" sz="1100">
                <a:solidFill>
                  <a:srgbClr val="999999"/>
                </a:solidFill>
                <a:latin typeface="DM Sans"/>
                <a:ea typeface="DM Sans"/>
                <a:cs typeface="DM Sans"/>
                <a:sym typeface="DM Sans"/>
              </a:rPr>
              <a:t> usaremos los breakouts rooms. El tutor/a tendrá el rol de facilitador/a.</a:t>
            </a:r>
            <a:endParaRPr i="1" sz="1000" u="sng">
              <a:solidFill>
                <a:srgbClr val="83AEFB"/>
              </a:solidFill>
              <a:latin typeface="DM Sans"/>
              <a:ea typeface="DM Sans"/>
              <a:cs typeface="DM Sans"/>
              <a:sym typeface="DM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10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Info extra de Postman</a:t>
            </a:r>
            <a:endParaRPr b="1" sz="4000">
              <a:solidFill>
                <a:schemeClr val="dk1"/>
              </a:solidFill>
              <a:latin typeface="DM Sans"/>
              <a:ea typeface="DM Sans"/>
              <a:cs typeface="DM Sans"/>
              <a:sym typeface="DM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p106"/>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RUNNER &amp; MONITOR</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679" name="Google Shape;679;p106"/>
          <p:cNvSpPr txBox="1"/>
          <p:nvPr/>
        </p:nvSpPr>
        <p:spPr>
          <a:xfrm>
            <a:off x="473350" y="1908175"/>
            <a:ext cx="3834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Dentro de todas las herramientas que trae Postman, hay dos que son claves: el runner y monitor.</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680" name="Google Shape;680;p106"/>
          <p:cNvSpPr txBox="1"/>
          <p:nvPr/>
        </p:nvSpPr>
        <p:spPr>
          <a:xfrm>
            <a:off x="4527575"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highlight>
                  <a:srgbClr val="EA90FF"/>
                </a:highlight>
                <a:latin typeface="DM Sans"/>
                <a:ea typeface="DM Sans"/>
                <a:cs typeface="DM Sans"/>
                <a:sym typeface="DM Sans"/>
              </a:rPr>
              <a:t>Runner</a:t>
            </a:r>
            <a:r>
              <a:rPr lang="es" sz="1350">
                <a:solidFill>
                  <a:schemeClr val="dk1"/>
                </a:solidFill>
                <a:latin typeface="DM Sans"/>
                <a:ea typeface="DM Sans"/>
                <a:cs typeface="DM Sans"/>
                <a:sym typeface="DM Sans"/>
              </a:rPr>
              <a:t> corre una cantidad de llamados en orden, la cantidad de veces marcadas.</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sz="1350">
                <a:solidFill>
                  <a:schemeClr val="dk1"/>
                </a:solidFill>
                <a:highlight>
                  <a:srgbClr val="EA90FF"/>
                </a:highlight>
                <a:latin typeface="DM Sans"/>
                <a:ea typeface="DM Sans"/>
                <a:cs typeface="DM Sans"/>
                <a:sym typeface="DM Sans"/>
              </a:rPr>
              <a:t>Monitor </a:t>
            </a:r>
            <a:r>
              <a:rPr lang="es" sz="1350">
                <a:solidFill>
                  <a:schemeClr val="dk1"/>
                </a:solidFill>
                <a:latin typeface="DM Sans"/>
                <a:ea typeface="DM Sans"/>
                <a:cs typeface="DM Sans"/>
                <a:sym typeface="DM Sans"/>
              </a:rPr>
              <a:t>genera llamadas automáticas en distintos momentos, acorde a lo que dejemos marcado.</a:t>
            </a:r>
            <a:endParaRPr sz="1350">
              <a:latin typeface="DM Sans"/>
              <a:ea typeface="DM Sans"/>
              <a:cs typeface="DM Sans"/>
              <a:sym typeface="DM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107"/>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686" name="Google Shape;686;p107"/>
          <p:cNvSpPr txBox="1"/>
          <p:nvPr/>
        </p:nvSpPr>
        <p:spPr>
          <a:xfrm>
            <a:off x="473350" y="1626100"/>
            <a:ext cx="71694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0" lvl="0" marL="0" rtl="0" algn="l">
              <a:spcBef>
                <a:spcPts val="0"/>
              </a:spcBef>
              <a:spcAft>
                <a:spcPts val="0"/>
              </a:spcAft>
              <a:buNone/>
            </a:pPr>
            <a:r>
              <a:rPr lang="es" sz="2500">
                <a:solidFill>
                  <a:srgbClr val="B7B7B7"/>
                </a:solidFill>
                <a:latin typeface="DM Sans"/>
                <a:ea typeface="DM Sans"/>
                <a:cs typeface="DM Sans"/>
                <a:sym typeface="DM Sans"/>
              </a:rPr>
              <a:t>Mediante la API de </a:t>
            </a:r>
            <a:r>
              <a:rPr lang="es" sz="2500" u="sng">
                <a:solidFill>
                  <a:schemeClr val="hlink"/>
                </a:solidFill>
                <a:latin typeface="DM Sans"/>
                <a:ea typeface="DM Sans"/>
                <a:cs typeface="DM Sans"/>
                <a:sym typeface="DM Sans"/>
                <a:hlinkClick r:id="rId3"/>
              </a:rPr>
              <a:t>Chuck Norris</a:t>
            </a:r>
            <a:r>
              <a:rPr lang="es" sz="2500">
                <a:solidFill>
                  <a:srgbClr val="B7B7B7"/>
                </a:solidFill>
                <a:latin typeface="DM Sans"/>
                <a:ea typeface="DM Sans"/>
                <a:cs typeface="DM Sans"/>
                <a:sym typeface="DM Sans"/>
              </a:rPr>
              <a:t> nuevamente, utilizaremos el runner y monitor para ver cómo funcionan estas herramientas</a:t>
            </a:r>
            <a:endParaRPr b="1" sz="2500">
              <a:solidFill>
                <a:srgbClr val="B7B7B7"/>
              </a:solidFill>
              <a:latin typeface="Helvetica Neue"/>
              <a:ea typeface="Helvetica Neue"/>
              <a:cs typeface="Helvetica Neue"/>
              <a:sym typeface="Helvetica Neue"/>
            </a:endParaRPr>
          </a:p>
          <a:p>
            <a:pPr indent="0" lvl="0" marL="0" rtl="0" algn="l">
              <a:spcBef>
                <a:spcPts val="0"/>
              </a:spcBef>
              <a:spcAft>
                <a:spcPts val="0"/>
              </a:spcAft>
              <a:buNone/>
            </a:pPr>
            <a:r>
              <a:t/>
            </a:r>
            <a:endParaRPr b="1" sz="2500">
              <a:solidFill>
                <a:srgbClr val="B7B7B7"/>
              </a:solidFill>
              <a:latin typeface="Helvetica Neue"/>
              <a:ea typeface="Helvetica Neue"/>
              <a:cs typeface="Helvetica Neue"/>
              <a:sym typeface="Helvetica Neue"/>
            </a:endParaRPr>
          </a:p>
        </p:txBody>
      </p:sp>
      <p:grpSp>
        <p:nvGrpSpPr>
          <p:cNvPr id="687" name="Google Shape;687;p107"/>
          <p:cNvGrpSpPr/>
          <p:nvPr/>
        </p:nvGrpSpPr>
        <p:grpSpPr>
          <a:xfrm>
            <a:off x="473351" y="619523"/>
            <a:ext cx="738900" cy="738900"/>
            <a:chOff x="473351" y="619523"/>
            <a:chExt cx="738900" cy="738900"/>
          </a:xfrm>
        </p:grpSpPr>
        <p:sp>
          <p:nvSpPr>
            <p:cNvPr id="688" name="Google Shape;688;p10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9" name="Google Shape;689;p107" title="ícono de ejemplo en vivo"/>
            <p:cNvPicPr preferRelativeResize="0"/>
            <p:nvPr/>
          </p:nvPicPr>
          <p:blipFill>
            <a:blip r:embed="rId4">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3" name="Shape 693"/>
        <p:cNvGrpSpPr/>
        <p:nvPr/>
      </p:nvGrpSpPr>
      <p:grpSpPr>
        <a:xfrm>
          <a:off x="0" y="0"/>
          <a:ext cx="0" cy="0"/>
          <a:chOff x="0" y="0"/>
          <a:chExt cx="0" cy="0"/>
        </a:xfrm>
      </p:grpSpPr>
      <p:grpSp>
        <p:nvGrpSpPr>
          <p:cNvPr id="694" name="Google Shape;694;p108"/>
          <p:cNvGrpSpPr/>
          <p:nvPr/>
        </p:nvGrpSpPr>
        <p:grpSpPr>
          <a:xfrm>
            <a:off x="4202558" y="994173"/>
            <a:ext cx="738900" cy="738900"/>
            <a:chOff x="3137108" y="2467173"/>
            <a:chExt cx="738900" cy="738900"/>
          </a:xfrm>
        </p:grpSpPr>
        <p:sp>
          <p:nvSpPr>
            <p:cNvPr id="695" name="Google Shape;695;p108"/>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6" name="Google Shape;696;p108"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697" name="Google Shape;697;p108"/>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Atrapalos a todos</a:t>
            </a:r>
            <a:endParaRPr b="1" sz="4000">
              <a:solidFill>
                <a:schemeClr val="dk1"/>
              </a:solidFill>
              <a:highlight>
                <a:srgbClr val="EAFF6A"/>
              </a:highlight>
              <a:latin typeface="DM Sans"/>
              <a:ea typeface="DM Sans"/>
              <a:cs typeface="DM Sans"/>
              <a:sym typeface="DM Sans"/>
            </a:endParaRPr>
          </a:p>
        </p:txBody>
      </p:sp>
      <p:sp>
        <p:nvSpPr>
          <p:cNvPr id="698" name="Google Shape;698;p108"/>
          <p:cNvSpPr txBox="1"/>
          <p:nvPr/>
        </p:nvSpPr>
        <p:spPr>
          <a:xfrm>
            <a:off x="987300" y="2947538"/>
            <a:ext cx="71694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999999"/>
                </a:solidFill>
                <a:latin typeface="DM Sans"/>
                <a:ea typeface="DM Sans"/>
                <a:cs typeface="DM Sans"/>
                <a:sym typeface="DM Sans"/>
              </a:rPr>
              <a:t>Utilizando un API de Pokédex, tendremos que identificar distintas cosas.</a:t>
            </a:r>
            <a:endParaRPr sz="2000">
              <a:solidFill>
                <a:srgbClr val="999999"/>
              </a:solidFill>
              <a:latin typeface="DM Sans"/>
              <a:ea typeface="DM Sans"/>
              <a:cs typeface="DM Sans"/>
              <a:sym typeface="DM Sans"/>
            </a:endParaRPr>
          </a:p>
          <a:p>
            <a:pPr indent="0" lvl="0" marL="0" rtl="0" algn="ctr">
              <a:spcBef>
                <a:spcPts val="0"/>
              </a:spcBef>
              <a:spcAft>
                <a:spcPts val="0"/>
              </a:spcAft>
              <a:buNone/>
            </a:pPr>
            <a:r>
              <a:t/>
            </a:r>
            <a:endParaRPr sz="2000">
              <a:solidFill>
                <a:srgbClr val="999999"/>
              </a:solidFill>
              <a:latin typeface="DM Sans"/>
              <a:ea typeface="DM Sans"/>
              <a:cs typeface="DM Sans"/>
              <a:sym typeface="DM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grpSp>
        <p:nvGrpSpPr>
          <p:cNvPr id="703" name="Google Shape;703;p109"/>
          <p:cNvGrpSpPr/>
          <p:nvPr/>
        </p:nvGrpSpPr>
        <p:grpSpPr>
          <a:xfrm>
            <a:off x="457345" y="468197"/>
            <a:ext cx="431074" cy="431074"/>
            <a:chOff x="3137108" y="2467173"/>
            <a:chExt cx="738900" cy="738900"/>
          </a:xfrm>
        </p:grpSpPr>
        <p:sp>
          <p:nvSpPr>
            <p:cNvPr id="704" name="Google Shape;704;p109"/>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5" name="Google Shape;705;p109"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706" name="Google Shape;706;p109"/>
          <p:cNvSpPr txBox="1"/>
          <p:nvPr/>
        </p:nvSpPr>
        <p:spPr>
          <a:xfrm>
            <a:off x="457350" y="1775525"/>
            <a:ext cx="3834600" cy="3321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latin typeface="DM Sans"/>
                <a:ea typeface="DM Sans"/>
                <a:cs typeface="DM Sans"/>
                <a:sym typeface="DM Sans"/>
              </a:rPr>
              <a:t>Consigna</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Utilizando la herramienta Postman y SOAPUI y la API libre de </a:t>
            </a:r>
            <a:r>
              <a:rPr lang="es" sz="1350" u="sng">
                <a:solidFill>
                  <a:schemeClr val="hlink"/>
                </a:solidFill>
                <a:latin typeface="DM Sans"/>
                <a:ea typeface="DM Sans"/>
                <a:cs typeface="DM Sans"/>
                <a:sym typeface="DM Sans"/>
                <a:hlinkClick r:id="rId4"/>
              </a:rPr>
              <a:t>PokemonAPI </a:t>
            </a:r>
            <a:r>
              <a:rPr lang="es" sz="1350">
                <a:solidFill>
                  <a:srgbClr val="999999"/>
                </a:solidFill>
                <a:latin typeface="DM Sans"/>
                <a:ea typeface="DM Sans"/>
                <a:cs typeface="DM Sans"/>
                <a:sym typeface="DM Sans"/>
              </a:rPr>
              <a:t>deberemos ingresar en la seccion de </a:t>
            </a:r>
            <a:r>
              <a:rPr lang="es" sz="1350" u="sng">
                <a:solidFill>
                  <a:schemeClr val="hlink"/>
                </a:solidFill>
                <a:latin typeface="DM Sans"/>
                <a:ea typeface="DM Sans"/>
                <a:cs typeface="DM Sans"/>
                <a:sym typeface="DM Sans"/>
                <a:hlinkClick r:id="rId5"/>
              </a:rPr>
              <a:t>documentacion </a:t>
            </a:r>
            <a:r>
              <a:rPr lang="es" sz="1350">
                <a:solidFill>
                  <a:srgbClr val="999999"/>
                </a:solidFill>
                <a:latin typeface="DM Sans"/>
                <a:ea typeface="DM Sans"/>
                <a:cs typeface="DM Sans"/>
                <a:sym typeface="DM Sans"/>
              </a:rPr>
              <a:t>y con eso, realizar 5 llamados distintos que devuelvan la respuesta correcta. Y realizar 5 llamados que nos devuelvan un error. </a:t>
            </a:r>
            <a:endParaRPr sz="1350">
              <a:latin typeface="DM Sans"/>
              <a:ea typeface="DM Sans"/>
              <a:cs typeface="DM Sans"/>
              <a:sym typeface="DM Sans"/>
            </a:endParaRPr>
          </a:p>
          <a:p>
            <a:pPr indent="0" lvl="0" marL="0" rtl="0" algn="l">
              <a:lnSpc>
                <a:spcPct val="100000"/>
              </a:lnSpc>
              <a:spcBef>
                <a:spcPts val="800"/>
              </a:spcBef>
              <a:spcAft>
                <a:spcPts val="0"/>
              </a:spcAft>
              <a:buNone/>
            </a:pPr>
            <a:r>
              <a:rPr b="1" lang="es" sz="1350">
                <a:latin typeface="DM Sans"/>
                <a:ea typeface="DM Sans"/>
                <a:cs typeface="DM Sans"/>
                <a:sym typeface="DM Sans"/>
              </a:rPr>
              <a:t>Aspectos a incluir</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Ingresar 5 llamados con Postman y otros 5 con SOAPUI como capturas de pantalla con una descripción de que se buscaba hacer en cada caso, y si la respuesta es negativa, a que se debe.</a:t>
            </a:r>
            <a:endParaRPr sz="1350" u="sng">
              <a:solidFill>
                <a:srgbClr val="83AEFB"/>
              </a:solidFill>
              <a:latin typeface="DM Sans"/>
              <a:ea typeface="DM Sans"/>
              <a:cs typeface="DM Sans"/>
              <a:sym typeface="DM Sans"/>
            </a:endParaRPr>
          </a:p>
        </p:txBody>
      </p:sp>
      <p:sp>
        <p:nvSpPr>
          <p:cNvPr id="707" name="Google Shape;707;p109"/>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Atrapalos a todos</a:t>
            </a:r>
            <a:endParaRPr b="1" sz="4000">
              <a:solidFill>
                <a:schemeClr val="dk1"/>
              </a:solidFill>
              <a:latin typeface="DM Sans"/>
              <a:ea typeface="DM Sans"/>
              <a:cs typeface="DM Sans"/>
              <a:sym typeface="DM Sans"/>
            </a:endParaRPr>
          </a:p>
        </p:txBody>
      </p:sp>
      <p:pic>
        <p:nvPicPr>
          <p:cNvPr id="708" name="Google Shape;708;p109"/>
          <p:cNvPicPr preferRelativeResize="0"/>
          <p:nvPr/>
        </p:nvPicPr>
        <p:blipFill>
          <a:blip r:embed="rId6">
            <a:alphaModFix/>
          </a:blip>
          <a:stretch>
            <a:fillRect/>
          </a:stretch>
        </p:blipFill>
        <p:spPr>
          <a:xfrm>
            <a:off x="7811413" y="4692275"/>
            <a:ext cx="1150750" cy="267575"/>
          </a:xfrm>
          <a:prstGeom prst="rect">
            <a:avLst/>
          </a:prstGeom>
          <a:noFill/>
          <a:ln>
            <a:noFill/>
          </a:ln>
        </p:spPr>
      </p:pic>
      <p:sp>
        <p:nvSpPr>
          <p:cNvPr id="709" name="Google Shape;709;p109"/>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DESAFÍO ENTREGABLE</a:t>
            </a:r>
            <a:endParaRPr>
              <a:latin typeface="DM Sans"/>
              <a:ea typeface="DM Sans"/>
              <a:cs typeface="DM Sans"/>
              <a:sym typeface="DM Sans"/>
            </a:endParaRPr>
          </a:p>
        </p:txBody>
      </p:sp>
      <p:sp>
        <p:nvSpPr>
          <p:cNvPr id="710" name="Google Shape;710;p109"/>
          <p:cNvSpPr txBox="1"/>
          <p:nvPr/>
        </p:nvSpPr>
        <p:spPr>
          <a:xfrm>
            <a:off x="4527575" y="1908175"/>
            <a:ext cx="3834600" cy="128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Formato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rgbClr val="999999"/>
                </a:solidFill>
                <a:latin typeface="DM Sans"/>
                <a:ea typeface="DM Sans"/>
                <a:cs typeface="DM Sans"/>
                <a:sym typeface="DM Sans"/>
              </a:rPr>
              <a:t>Se entregará un archivo PDF con capturas de pantalla. El archivo llevará la nomenclatura “APIMON+NombreApellido”.</a:t>
            </a:r>
            <a:endParaRPr sz="1350">
              <a:solidFill>
                <a:srgbClr val="999999"/>
              </a:solidFill>
              <a:latin typeface="DM Sans"/>
              <a:ea typeface="DM Sans"/>
              <a:cs typeface="DM Sans"/>
              <a:sym typeface="DM Sans"/>
            </a:endParaRPr>
          </a:p>
        </p:txBody>
      </p:sp>
      <p:sp>
        <p:nvSpPr>
          <p:cNvPr id="711" name="Google Shape;711;p109"/>
          <p:cNvSpPr/>
          <p:nvPr/>
        </p:nvSpPr>
        <p:spPr>
          <a:xfrm>
            <a:off x="636450" y="838675"/>
            <a:ext cx="8036700" cy="60600"/>
          </a:xfrm>
          <a:prstGeom prst="rect">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110"/>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rgbClr val="000000"/>
                </a:solidFill>
                <a:latin typeface="DM Sans"/>
                <a:ea typeface="DM Sans"/>
                <a:cs typeface="DM Sans"/>
                <a:sym typeface="DM Sans"/>
              </a:rPr>
              <a:t>CLASE N°</a:t>
            </a:r>
            <a:r>
              <a:rPr lang="es" sz="1600">
                <a:latin typeface="DM Sans"/>
                <a:ea typeface="DM Sans"/>
                <a:cs typeface="DM Sans"/>
                <a:sym typeface="DM Sans"/>
              </a:rPr>
              <a:t>11</a:t>
            </a:r>
            <a:endParaRPr>
              <a:latin typeface="DM Sans"/>
              <a:ea typeface="DM Sans"/>
              <a:cs typeface="DM Sans"/>
              <a:sym typeface="DM Sans"/>
            </a:endParaRPr>
          </a:p>
        </p:txBody>
      </p:sp>
      <p:sp>
        <p:nvSpPr>
          <p:cNvPr id="717" name="Google Shape;717;p110"/>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000000"/>
                </a:solidFill>
                <a:latin typeface="DM Sans"/>
                <a:ea typeface="DM Sans"/>
                <a:cs typeface="DM Sans"/>
                <a:sym typeface="DM Sans"/>
              </a:rPr>
              <a:t>Glosario</a:t>
            </a:r>
            <a:endParaRPr b="1" sz="4000">
              <a:solidFill>
                <a:srgbClr val="000000"/>
              </a:solidFill>
              <a:latin typeface="DM Sans"/>
              <a:ea typeface="DM Sans"/>
              <a:cs typeface="DM Sans"/>
              <a:sym typeface="DM Sans"/>
            </a:endParaRPr>
          </a:p>
        </p:txBody>
      </p:sp>
      <p:sp>
        <p:nvSpPr>
          <p:cNvPr id="718" name="Google Shape;718;p110"/>
          <p:cNvSpPr txBox="1"/>
          <p:nvPr/>
        </p:nvSpPr>
        <p:spPr>
          <a:xfrm>
            <a:off x="294325" y="1470725"/>
            <a:ext cx="4021200" cy="3260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rgbClr val="000000"/>
              </a:buClr>
              <a:buSzPts val="2000"/>
              <a:buFont typeface="Arial"/>
              <a:buNone/>
            </a:pPr>
            <a:r>
              <a:rPr b="1" lang="es" sz="1350">
                <a:highlight>
                  <a:srgbClr val="EAFF6A"/>
                </a:highlight>
                <a:latin typeface="DM Sans"/>
                <a:ea typeface="DM Sans"/>
                <a:cs typeface="DM Sans"/>
                <a:sym typeface="DM Sans"/>
              </a:rPr>
              <a:t>API:</a:t>
            </a:r>
            <a:r>
              <a:rPr lang="es" sz="1350">
                <a:latin typeface="DM Sans"/>
                <a:ea typeface="DM Sans"/>
                <a:cs typeface="DM Sans"/>
                <a:sym typeface="DM Sans"/>
              </a:rPr>
              <a:t>  Interfaz de Programación de Aplicaciones.</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rPr b="1" lang="es" sz="1350">
                <a:highlight>
                  <a:srgbClr val="EAFF6A"/>
                </a:highlight>
                <a:latin typeface="DM Sans"/>
                <a:ea typeface="DM Sans"/>
                <a:cs typeface="DM Sans"/>
                <a:sym typeface="DM Sans"/>
              </a:rPr>
              <a:t>Microservicios</a:t>
            </a:r>
            <a:r>
              <a:rPr b="1" lang="es" sz="1350">
                <a:solidFill>
                  <a:srgbClr val="000000"/>
                </a:solidFill>
                <a:latin typeface="DM Sans"/>
                <a:ea typeface="DM Sans"/>
                <a:cs typeface="DM Sans"/>
                <a:sym typeface="DM Sans"/>
              </a:rPr>
              <a:t>: </a:t>
            </a:r>
            <a:r>
              <a:rPr lang="es" sz="1350">
                <a:latin typeface="DM Sans"/>
                <a:ea typeface="DM Sans"/>
                <a:cs typeface="DM Sans"/>
                <a:sym typeface="DM Sans"/>
              </a:rPr>
              <a:t>conjunto de pequeños servicios en donde cada uno va a ejecutar su propio proceso y se va a comunicar con una API.</a:t>
            </a:r>
            <a:endParaRPr sz="1350">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350">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JSON</a:t>
            </a:r>
            <a:r>
              <a:rPr b="1" lang="es" sz="1350">
                <a:solidFill>
                  <a:schemeClr val="dk1"/>
                </a:solidFill>
                <a:latin typeface="DM Sans"/>
                <a:ea typeface="DM Sans"/>
                <a:cs typeface="DM Sans"/>
                <a:sym typeface="DM Sans"/>
              </a:rPr>
              <a:t>: </a:t>
            </a:r>
            <a:r>
              <a:rPr lang="es" sz="1350">
                <a:latin typeface="DM Sans"/>
                <a:ea typeface="DM Sans"/>
                <a:cs typeface="DM Sans"/>
                <a:sym typeface="DM Sans"/>
              </a:rPr>
              <a:t>JavaScript Object Notation. El formato JSON se utiliza para estructurar datos en forma de texto y permite el intercambio de información entre aplicaciones de manera sencilla, liviana y rápida</a:t>
            </a:r>
            <a:endParaRPr sz="1350">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latin typeface="DM Sans"/>
              <a:ea typeface="DM Sans"/>
              <a:cs typeface="DM Sans"/>
              <a:sym typeface="DM Sans"/>
            </a:endParaRPr>
          </a:p>
        </p:txBody>
      </p:sp>
      <p:sp>
        <p:nvSpPr>
          <p:cNvPr id="719" name="Google Shape;719;p110"/>
          <p:cNvSpPr txBox="1"/>
          <p:nvPr/>
        </p:nvSpPr>
        <p:spPr>
          <a:xfrm>
            <a:off x="4467000" y="1307425"/>
            <a:ext cx="3834600" cy="4906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rgbClr val="000000"/>
              </a:buClr>
              <a:buSzPts val="2000"/>
              <a:buFont typeface="Arial"/>
              <a:buNone/>
            </a:pPr>
            <a:r>
              <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rPr b="1" lang="es" sz="1350">
                <a:highlight>
                  <a:srgbClr val="EAFF6A"/>
                </a:highlight>
                <a:latin typeface="DM Sans"/>
                <a:ea typeface="DM Sans"/>
                <a:cs typeface="DM Sans"/>
                <a:sym typeface="DM Sans"/>
              </a:rPr>
              <a:t>SOAP:</a:t>
            </a:r>
            <a:r>
              <a:rPr lang="es" sz="1350">
                <a:latin typeface="DM Sans"/>
                <a:ea typeface="DM Sans"/>
                <a:cs typeface="DM Sans"/>
                <a:sym typeface="DM Sans"/>
              </a:rPr>
              <a:t> el protocolo simple de acceso a objetos (SOAP) es un protocolo oficial, cuyo mantenimiento está a cargo del Consorcio World Wide Web.</a:t>
            </a:r>
            <a:endParaRPr sz="1350">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REST</a:t>
            </a:r>
            <a:r>
              <a:rPr b="1" lang="es" sz="1350">
                <a:solidFill>
                  <a:schemeClr val="dk1"/>
                </a:solidFill>
                <a:latin typeface="DM Sans"/>
                <a:ea typeface="DM Sans"/>
                <a:cs typeface="DM Sans"/>
                <a:sym typeface="DM Sans"/>
              </a:rPr>
              <a:t>: </a:t>
            </a:r>
            <a:r>
              <a:rPr lang="es" sz="1350">
                <a:latin typeface="DM Sans"/>
                <a:ea typeface="DM Sans"/>
                <a:cs typeface="DM Sans"/>
                <a:sym typeface="DM Sans"/>
              </a:rPr>
              <a:t>La transferencia de estado representacional (REST) es un conjunto de principios arquitectónic</a:t>
            </a:r>
            <a:r>
              <a:rPr lang="es" sz="1200">
                <a:solidFill>
                  <a:srgbClr val="202124"/>
                </a:solidFill>
                <a:highlight>
                  <a:srgbClr val="FFFFFF"/>
                </a:highlight>
              </a:rPr>
              <a:t>os.</a:t>
            </a:r>
            <a:endParaRPr sz="1200">
              <a:solidFill>
                <a:srgbClr val="202124"/>
              </a:solidFill>
              <a:highlight>
                <a:srgbClr val="FFFFFF"/>
              </a:highlight>
            </a:endParaRPr>
          </a:p>
          <a:p>
            <a:pPr indent="0" lvl="0" marL="0" rtl="0" algn="l">
              <a:lnSpc>
                <a:spcPct val="115000"/>
              </a:lnSpc>
              <a:spcBef>
                <a:spcPts val="0"/>
              </a:spcBef>
              <a:spcAft>
                <a:spcPts val="0"/>
              </a:spcAft>
              <a:buClr>
                <a:schemeClr val="dk1"/>
              </a:buClr>
              <a:buSzPts val="2000"/>
              <a:buFont typeface="Arial"/>
              <a:buNone/>
            </a:pPr>
            <a:r>
              <a:t/>
            </a:r>
            <a:endParaRPr sz="1200">
              <a:solidFill>
                <a:srgbClr val="202124"/>
              </a:solidFill>
              <a:highlight>
                <a:srgbClr val="FFFFFF"/>
              </a:highlight>
            </a:endParaRPr>
          </a:p>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Endpoint</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los endpoints son las URLs de un API o un backend que responden a una petición.</a:t>
            </a:r>
            <a:endParaRPr sz="1200">
              <a:solidFill>
                <a:srgbClr val="202124"/>
              </a:solidFill>
              <a:highlight>
                <a:srgbClr val="FFFFFF"/>
              </a:highlight>
            </a:endParaRPr>
          </a:p>
          <a:p>
            <a:pPr indent="0" lvl="0" marL="0" rtl="0" algn="l">
              <a:lnSpc>
                <a:spcPct val="115000"/>
              </a:lnSpc>
              <a:spcBef>
                <a:spcPts val="0"/>
              </a:spcBef>
              <a:spcAft>
                <a:spcPts val="0"/>
              </a:spcAft>
              <a:buClr>
                <a:srgbClr val="000000"/>
              </a:buClr>
              <a:buSzPts val="2000"/>
              <a:buFont typeface="Arial"/>
              <a:buNone/>
            </a:pPr>
            <a:r>
              <a:t/>
            </a:r>
            <a:endParaRPr sz="1350">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350">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latin typeface="DM Sans"/>
              <a:ea typeface="DM Sans"/>
              <a:cs typeface="DM Sans"/>
              <a:sym typeface="DM Sans"/>
            </a:endParaRPr>
          </a:p>
        </p:txBody>
      </p:sp>
      <p:pic>
        <p:nvPicPr>
          <p:cNvPr id="720" name="Google Shape;720;p110"/>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1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12"/>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dk1"/>
                </a:solidFill>
                <a:highlight>
                  <a:srgbClr val="EAFF6A"/>
                </a:highlight>
                <a:latin typeface="DM Sans"/>
                <a:ea typeface="DM Sans"/>
                <a:cs typeface="DM Sans"/>
                <a:sym typeface="DM Sans"/>
              </a:rPr>
              <a:t>¿Quieres saber más?</a:t>
            </a:r>
            <a:endParaRPr b="1" sz="3500">
              <a:solidFill>
                <a:schemeClr val="dk1"/>
              </a:solidFill>
              <a:highlight>
                <a:srgbClr val="EAFF6A"/>
              </a:highlight>
              <a:latin typeface="DM Sans"/>
              <a:ea typeface="DM Sans"/>
              <a:cs typeface="DM Sans"/>
              <a:sym typeface="DM Sans"/>
            </a:endParaRPr>
          </a:p>
          <a:p>
            <a:pPr indent="0" lvl="0" marL="0" rtl="0" algn="ctr">
              <a:lnSpc>
                <a:spcPct val="90000"/>
              </a:lnSpc>
              <a:spcBef>
                <a:spcPts val="0"/>
              </a:spcBef>
              <a:spcAft>
                <a:spcPts val="0"/>
              </a:spcAft>
              <a:buNone/>
            </a:pPr>
            <a:r>
              <a:rPr b="1" lang="es" sz="3500">
                <a:solidFill>
                  <a:schemeClr val="dk1"/>
                </a:solidFill>
                <a:latin typeface="DM Sans"/>
                <a:ea typeface="DM Sans"/>
                <a:cs typeface="DM Sans"/>
                <a:sym typeface="DM Sans"/>
              </a:rPr>
              <a:t>Te dejamos material ampliado de la clase</a:t>
            </a:r>
            <a:endParaRPr b="1" sz="3500">
              <a:solidFill>
                <a:schemeClr val="dk1"/>
              </a:solidFill>
              <a:latin typeface="DM Sans"/>
              <a:ea typeface="DM Sans"/>
              <a:cs typeface="DM Sans"/>
              <a:sym typeface="DM Sans"/>
            </a:endParaRPr>
          </a:p>
        </p:txBody>
      </p:sp>
      <p:grpSp>
        <p:nvGrpSpPr>
          <p:cNvPr id="731" name="Google Shape;731;p112"/>
          <p:cNvGrpSpPr/>
          <p:nvPr/>
        </p:nvGrpSpPr>
        <p:grpSpPr>
          <a:xfrm>
            <a:off x="4202550" y="994173"/>
            <a:ext cx="738900" cy="738900"/>
            <a:chOff x="4202550" y="994173"/>
            <a:chExt cx="738900" cy="738900"/>
          </a:xfrm>
        </p:grpSpPr>
        <p:sp>
          <p:nvSpPr>
            <p:cNvPr id="732" name="Google Shape;732;p112"/>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733" name="Google Shape;733;p112"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41"/>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Microservicios</a:t>
            </a:r>
            <a:endParaRPr b="1" sz="4000">
              <a:solidFill>
                <a:schemeClr val="dk1"/>
              </a:solidFill>
              <a:latin typeface="DM Sans"/>
              <a:ea typeface="DM Sans"/>
              <a:cs typeface="DM Sans"/>
              <a:sym typeface="DM Sans"/>
            </a:endParaRPr>
          </a:p>
        </p:txBody>
      </p:sp>
      <p:sp>
        <p:nvSpPr>
          <p:cNvPr id="181" name="Google Shape;181;p41"/>
          <p:cNvSpPr txBox="1"/>
          <p:nvPr/>
        </p:nvSpPr>
        <p:spPr>
          <a:xfrm>
            <a:off x="457725" y="2211625"/>
            <a:ext cx="47301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Son un conjunto de servicios con funciones concretas e independientes que trabajan de forma articulada para brindar una o múltiples funcionalidades a una aplicación.</a:t>
            </a:r>
            <a:endParaRPr sz="1350">
              <a:latin typeface="DM Sans"/>
              <a:ea typeface="DM Sans"/>
              <a:cs typeface="DM Sans"/>
              <a:sym typeface="DM Sans"/>
            </a:endParaRPr>
          </a:p>
        </p:txBody>
      </p:sp>
      <p:pic>
        <p:nvPicPr>
          <p:cNvPr id="182" name="Google Shape;182;p41"/>
          <p:cNvPicPr preferRelativeResize="0"/>
          <p:nvPr/>
        </p:nvPicPr>
        <p:blipFill rotWithShape="1">
          <a:blip r:embed="rId3">
            <a:alphaModFix/>
          </a:blip>
          <a:srcRect b="0" l="0" r="0" t="0"/>
          <a:stretch/>
        </p:blipFill>
        <p:spPr>
          <a:xfrm>
            <a:off x="5268168" y="1807768"/>
            <a:ext cx="3624151" cy="16159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113"/>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Recursos multimedia</a:t>
            </a:r>
            <a:endParaRPr b="1" sz="4000">
              <a:solidFill>
                <a:schemeClr val="dk1"/>
              </a:solidFill>
              <a:latin typeface="DM Sans"/>
              <a:ea typeface="DM Sans"/>
              <a:cs typeface="DM Sans"/>
              <a:sym typeface="DM Sans"/>
            </a:endParaRPr>
          </a:p>
        </p:txBody>
      </p:sp>
      <p:grpSp>
        <p:nvGrpSpPr>
          <p:cNvPr id="739" name="Google Shape;739;p113"/>
          <p:cNvGrpSpPr/>
          <p:nvPr/>
        </p:nvGrpSpPr>
        <p:grpSpPr>
          <a:xfrm>
            <a:off x="457358" y="468285"/>
            <a:ext cx="431074" cy="431074"/>
            <a:chOff x="4202550" y="994173"/>
            <a:chExt cx="738900" cy="738900"/>
          </a:xfrm>
        </p:grpSpPr>
        <p:sp>
          <p:nvSpPr>
            <p:cNvPr id="740" name="Google Shape;740;p113"/>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741" name="Google Shape;741;p113"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742" name="Google Shape;742;p113"/>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743" name="Google Shape;743;p113"/>
          <p:cNvSpPr txBox="1"/>
          <p:nvPr/>
        </p:nvSpPr>
        <p:spPr>
          <a:xfrm>
            <a:off x="457350" y="1725800"/>
            <a:ext cx="3834600" cy="2012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latin typeface="DM Sans"/>
                <a:ea typeface="DM Sans"/>
                <a:cs typeface="DM Sans"/>
                <a:sym typeface="DM Sans"/>
              </a:rPr>
              <a:t>Título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u="sng">
                <a:solidFill>
                  <a:srgbClr val="83AEFB"/>
                </a:solidFill>
                <a:latin typeface="DM Sans"/>
                <a:ea typeface="DM Sans"/>
                <a:cs typeface="DM Sans"/>
                <a:sym typeface="DM Sans"/>
                <a:hlinkClick r:id="rId4">
                  <a:extLst>
                    <a:ext uri="{A12FA001-AC4F-418D-AE19-62706E023703}">
                      <ahyp:hlinkClr val="tx"/>
                    </a:ext>
                  </a:extLst>
                </a:hlinkClick>
              </a:rPr>
              <a:t>Assertible - Información Extra Protocolo HTTP</a:t>
            </a:r>
            <a:endParaRPr sz="1350">
              <a:solidFill>
                <a:srgbClr val="83AEFB"/>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u="sng">
                <a:solidFill>
                  <a:srgbClr val="83AEFB"/>
                </a:solidFill>
                <a:latin typeface="DM Sans"/>
                <a:ea typeface="DM Sans"/>
                <a:cs typeface="DM Sans"/>
                <a:sym typeface="DM Sans"/>
                <a:hlinkClick r:id="rId5">
                  <a:extLst>
                    <a:ext uri="{A12FA001-AC4F-418D-AE19-62706E023703}">
                      <ahyp:hlinkClr val="tx"/>
                    </a:ext>
                  </a:extLst>
                </a:hlinkClick>
              </a:rPr>
              <a:t>W3 School - Informacion extra de SOAP</a:t>
            </a:r>
            <a:endParaRPr sz="1350">
              <a:solidFill>
                <a:srgbClr val="83AEFB"/>
              </a:solidFill>
              <a:latin typeface="DM Sans"/>
              <a:ea typeface="DM Sans"/>
              <a:cs typeface="DM Sans"/>
              <a:sym typeface="DM Sans"/>
            </a:endParaRPr>
          </a:p>
          <a:p>
            <a:pPr indent="0" lvl="0" marL="0" rtl="0" algn="l">
              <a:spcBef>
                <a:spcPts val="800"/>
              </a:spcBef>
              <a:spcAft>
                <a:spcPts val="0"/>
              </a:spcAft>
              <a:buNone/>
            </a:pPr>
            <a:r>
              <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rPr b="1" lang="es" sz="1350">
                <a:solidFill>
                  <a:schemeClr val="dk1"/>
                </a:solidFill>
                <a:latin typeface="DM Sans"/>
                <a:ea typeface="DM Sans"/>
                <a:cs typeface="DM Sans"/>
                <a:sym typeface="DM Sans"/>
              </a:rPr>
              <a:t>Título</a:t>
            </a:r>
            <a:endParaRPr sz="1350">
              <a:solidFill>
                <a:srgbClr val="83AEFB"/>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u="sng">
                <a:solidFill>
                  <a:srgbClr val="83AEFB"/>
                </a:solidFill>
                <a:latin typeface="DM Sans"/>
                <a:ea typeface="DM Sans"/>
                <a:cs typeface="DM Sans"/>
                <a:sym typeface="DM Sans"/>
                <a:hlinkClick r:id="rId6">
                  <a:extLst>
                    <a:ext uri="{A12FA001-AC4F-418D-AE19-62706E023703}">
                      <ahyp:hlinkClr val="tx"/>
                    </a:ext>
                  </a:extLst>
                </a:hlinkClick>
              </a:rPr>
              <a:t>Wikipedia - REST</a:t>
            </a:r>
            <a:endParaRPr sz="1350">
              <a:solidFill>
                <a:srgbClr val="83AEFB"/>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u="sng">
                <a:solidFill>
                  <a:srgbClr val="83AEFB"/>
                </a:solidFill>
                <a:latin typeface="DM Sans"/>
                <a:ea typeface="DM Sans"/>
                <a:cs typeface="DM Sans"/>
                <a:sym typeface="DM Sans"/>
                <a:hlinkClick r:id="rId7">
                  <a:extLst>
                    <a:ext uri="{A12FA001-AC4F-418D-AE19-62706E023703}">
                      <ahyp:hlinkClr val="tx"/>
                    </a:ext>
                  </a:extLst>
                </a:hlinkClick>
              </a:rPr>
              <a:t>Lista de APIs para probar</a:t>
            </a:r>
            <a:endParaRPr sz="1350">
              <a:solidFill>
                <a:srgbClr val="83AEFB"/>
              </a:solidFill>
              <a:latin typeface="DM Sans"/>
              <a:ea typeface="DM Sans"/>
              <a:cs typeface="DM Sans"/>
              <a:sym typeface="DM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114"/>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4000">
                <a:solidFill>
                  <a:srgbClr val="EAFF6A"/>
                </a:solidFill>
                <a:latin typeface="Helvetica Neue"/>
                <a:ea typeface="Helvetica Neue"/>
                <a:cs typeface="Helvetica Neue"/>
                <a:sym typeface="Helvetica Neue"/>
              </a:rPr>
              <a:t>Resumen</a:t>
            </a:r>
            <a:r>
              <a:rPr b="1" lang="es" sz="4000">
                <a:solidFill>
                  <a:srgbClr val="DEFC52"/>
                </a:solidFill>
                <a:latin typeface="Helvetica Neue"/>
                <a:ea typeface="Helvetica Neue"/>
                <a:cs typeface="Helvetica Neue"/>
                <a:sym typeface="Helvetica Neue"/>
              </a:rPr>
              <a:t> </a:t>
            </a:r>
            <a:endParaRPr b="1" sz="4000">
              <a:solidFill>
                <a:srgbClr val="DEFC52"/>
              </a:solidFill>
              <a:latin typeface="Helvetica Neue"/>
              <a:ea typeface="Helvetica Neue"/>
              <a:cs typeface="Helvetica Neue"/>
              <a:sym typeface="Helvetica Neue"/>
            </a:endParaRPr>
          </a:p>
          <a:p>
            <a:pPr indent="0" lvl="0" marL="0" rtl="0" algn="ctr">
              <a:lnSpc>
                <a:spcPct val="100000"/>
              </a:lnSpc>
              <a:spcBef>
                <a:spcPts val="0"/>
              </a:spcBef>
              <a:spcAft>
                <a:spcPts val="0"/>
              </a:spcAft>
              <a:buNone/>
            </a:pPr>
            <a:r>
              <a:rPr b="1" lang="es" sz="4000">
                <a:solidFill>
                  <a:schemeClr val="lt1"/>
                </a:solidFill>
                <a:latin typeface="Helvetica Neue"/>
                <a:ea typeface="Helvetica Neue"/>
                <a:cs typeface="Helvetica Neue"/>
                <a:sym typeface="Helvetica Neue"/>
              </a:rPr>
              <a:t>de la clase hoy</a:t>
            </a:r>
            <a:endParaRPr sz="4000">
              <a:solidFill>
                <a:schemeClr val="lt1"/>
              </a:solidFill>
              <a:latin typeface="Helvetica Neue Light"/>
              <a:ea typeface="Helvetica Neue Light"/>
              <a:cs typeface="Helvetica Neue Light"/>
              <a:sym typeface="Helvetica Neue Light"/>
            </a:endParaRPr>
          </a:p>
        </p:txBody>
      </p:sp>
      <p:sp>
        <p:nvSpPr>
          <p:cNvPr id="749" name="Google Shape;749;p114"/>
          <p:cNvSpPr txBox="1"/>
          <p:nvPr/>
        </p:nvSpPr>
        <p:spPr>
          <a:xfrm>
            <a:off x="2109143" y="2502363"/>
            <a:ext cx="4925700" cy="1064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Pruebas de servicios.</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SOAP y REST.</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rgbClr val="EAFF6A"/>
              </a:buClr>
              <a:buSzPts val="1350"/>
              <a:buFont typeface="DM Sans"/>
              <a:buChar char="✓"/>
            </a:pPr>
            <a:r>
              <a:rPr lang="es" sz="1350">
                <a:solidFill>
                  <a:schemeClr val="lt1"/>
                </a:solidFill>
                <a:latin typeface="DM Sans"/>
                <a:ea typeface="DM Sans"/>
                <a:cs typeface="DM Sans"/>
                <a:sym typeface="DM Sans"/>
              </a:rPr>
              <a:t>Herramientas para API testing.</a:t>
            </a:r>
            <a:endParaRPr sz="1350">
              <a:solidFill>
                <a:schemeClr val="lt1"/>
              </a:solidFill>
              <a:latin typeface="DM Sans"/>
              <a:ea typeface="DM Sans"/>
              <a:cs typeface="DM Sans"/>
              <a:sym typeface="DM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115"/>
          <p:cNvSpPr txBox="1"/>
          <p:nvPr/>
        </p:nvSpPr>
        <p:spPr>
          <a:xfrm>
            <a:off x="1461300" y="2216250"/>
            <a:ext cx="6221400" cy="711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800">
                <a:solidFill>
                  <a:schemeClr val="dk1"/>
                </a:solidFill>
                <a:latin typeface="DM Sans"/>
                <a:ea typeface="DM Sans"/>
                <a:cs typeface="DM Sans"/>
                <a:sym typeface="DM Sans"/>
              </a:rPr>
              <a:t>Y recuerden…</a:t>
            </a:r>
            <a:endParaRPr b="1" sz="3800">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pic>
        <p:nvPicPr>
          <p:cNvPr id="759" name="Google Shape;759;p116"/>
          <p:cNvPicPr preferRelativeResize="0"/>
          <p:nvPr/>
        </p:nvPicPr>
        <p:blipFill rotWithShape="1">
          <a:blip r:embed="rId3">
            <a:alphaModFix/>
          </a:blip>
          <a:srcRect b="0" l="0" r="0" t="0"/>
          <a:stretch/>
        </p:blipFill>
        <p:spPr>
          <a:xfrm>
            <a:off x="1866900" y="333375"/>
            <a:ext cx="5410200" cy="44767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117"/>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Opina y valora</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a:t>
            </a:r>
            <a:endParaRPr b="1" sz="4000">
              <a:solidFill>
                <a:schemeClr val="lt1"/>
              </a:solidFill>
              <a:latin typeface="DM Sans"/>
              <a:ea typeface="DM Sans"/>
              <a:cs typeface="DM Sans"/>
              <a:sym typeface="DM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118"/>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4000">
                <a:solidFill>
                  <a:srgbClr val="FFFFFF"/>
                </a:solidFill>
                <a:latin typeface="DM Sans"/>
                <a:ea typeface="DM Sans"/>
                <a:cs typeface="DM Sans"/>
                <a:sym typeface="DM Sans"/>
              </a:rPr>
              <a:t>Muchas gracias</a:t>
            </a:r>
            <a:r>
              <a:rPr b="1" lang="es" sz="4000">
                <a:solidFill>
                  <a:srgbClr val="EAFF6A"/>
                </a:solidFill>
                <a:latin typeface="DM Sans"/>
                <a:ea typeface="DM Sans"/>
                <a:cs typeface="DM Sans"/>
                <a:sym typeface="DM Sans"/>
              </a:rPr>
              <a:t>.</a:t>
            </a:r>
            <a:endParaRPr sz="4000">
              <a:solidFill>
                <a:srgbClr val="EAFF6A"/>
              </a:solidFill>
              <a:latin typeface="DM Sans"/>
              <a:ea typeface="DM Sans"/>
              <a:cs typeface="DM Sans"/>
              <a:sym typeface="DM Sans"/>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pic>
        <p:nvPicPr>
          <p:cNvPr id="774" name="Google Shape;774;p119" title="Hashtag &quot;democratizando la educación&quot;"/>
          <p:cNvPicPr preferRelativeResize="0"/>
          <p:nvPr/>
        </p:nvPicPr>
        <p:blipFill>
          <a:blip r:embed="rId3">
            <a:alphaModFix/>
          </a:blip>
          <a:stretch>
            <a:fillRect/>
          </a:stretch>
        </p:blipFill>
        <p:spPr>
          <a:xfrm>
            <a:off x="1609675" y="2410500"/>
            <a:ext cx="5924650" cy="322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42"/>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42"/>
          <p:cNvSpPr txBox="1"/>
          <p:nvPr/>
        </p:nvSpPr>
        <p:spPr>
          <a:xfrm>
            <a:off x="3649500" y="1104863"/>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¿Qué son los microservicios?</a:t>
            </a:r>
            <a:endParaRPr b="1" sz="4000">
              <a:solidFill>
                <a:schemeClr val="dk1"/>
              </a:solidFill>
              <a:latin typeface="DM Sans"/>
              <a:ea typeface="DM Sans"/>
              <a:cs typeface="DM Sans"/>
              <a:sym typeface="DM Sans"/>
            </a:endParaRPr>
          </a:p>
        </p:txBody>
      </p:sp>
      <p:sp>
        <p:nvSpPr>
          <p:cNvPr id="189" name="Google Shape;189;p42"/>
          <p:cNvSpPr txBox="1"/>
          <p:nvPr/>
        </p:nvSpPr>
        <p:spPr>
          <a:xfrm>
            <a:off x="3649500" y="2211613"/>
            <a:ext cx="49872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Consiste en una forma para desarrollar una aplicación, es decir, un</a:t>
            </a:r>
            <a:r>
              <a:rPr lang="es" sz="1350">
                <a:highlight>
                  <a:srgbClr val="EA90FF"/>
                </a:highlight>
                <a:latin typeface="DM Sans"/>
                <a:ea typeface="DM Sans"/>
                <a:cs typeface="DM Sans"/>
                <a:sym typeface="DM Sans"/>
              </a:rPr>
              <a:t> conjunto de pequeños servicios</a:t>
            </a:r>
            <a:r>
              <a:rPr lang="es" sz="1350">
                <a:latin typeface="DM Sans"/>
                <a:ea typeface="DM Sans"/>
                <a:cs typeface="DM Sans"/>
                <a:sym typeface="DM Sans"/>
              </a:rPr>
              <a:t> y cada uno ejecuta su propio proceso y se comunica con mecanismos ligeros, a menudo una API a través de HTTP/HTTPS.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190" name="Google Shape;190;p42"/>
          <p:cNvPicPr preferRelativeResize="0"/>
          <p:nvPr/>
        </p:nvPicPr>
        <p:blipFill rotWithShape="1">
          <a:blip r:embed="rId3">
            <a:alphaModFix/>
          </a:blip>
          <a:srcRect b="0" l="0" r="0" t="0"/>
          <a:stretch/>
        </p:blipFill>
        <p:spPr>
          <a:xfrm>
            <a:off x="627173" y="1446360"/>
            <a:ext cx="2250750" cy="2250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